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  <p:sldMasterId id="2147483972" r:id="rId2"/>
  </p:sldMasterIdLst>
  <p:notesMasterIdLst>
    <p:notesMasterId r:id="rId59"/>
  </p:notesMasterIdLst>
  <p:handoutMasterIdLst>
    <p:handoutMasterId r:id="rId60"/>
  </p:handoutMasterIdLst>
  <p:sldIdLst>
    <p:sldId id="256" r:id="rId3"/>
    <p:sldId id="257" r:id="rId4"/>
    <p:sldId id="259" r:id="rId5"/>
    <p:sldId id="280" r:id="rId6"/>
    <p:sldId id="258" r:id="rId7"/>
    <p:sldId id="263" r:id="rId8"/>
    <p:sldId id="307" r:id="rId9"/>
    <p:sldId id="308" r:id="rId10"/>
    <p:sldId id="309" r:id="rId11"/>
    <p:sldId id="310" r:id="rId12"/>
    <p:sldId id="316" r:id="rId13"/>
    <p:sldId id="312" r:id="rId14"/>
    <p:sldId id="313" r:id="rId15"/>
    <p:sldId id="314" r:id="rId16"/>
    <p:sldId id="315" r:id="rId17"/>
    <p:sldId id="333" r:id="rId18"/>
    <p:sldId id="334" r:id="rId19"/>
    <p:sldId id="284" r:id="rId20"/>
    <p:sldId id="326" r:id="rId21"/>
    <p:sldId id="335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352" r:id="rId31"/>
    <p:sldId id="353" r:id="rId32"/>
    <p:sldId id="354" r:id="rId33"/>
    <p:sldId id="297" r:id="rId34"/>
    <p:sldId id="298" r:id="rId35"/>
    <p:sldId id="320" r:id="rId36"/>
    <p:sldId id="299" r:id="rId37"/>
    <p:sldId id="328" r:id="rId38"/>
    <p:sldId id="336" r:id="rId39"/>
    <p:sldId id="337" r:id="rId40"/>
    <p:sldId id="318" r:id="rId41"/>
    <p:sldId id="300" r:id="rId42"/>
    <p:sldId id="338" r:id="rId43"/>
    <p:sldId id="301" r:id="rId44"/>
    <p:sldId id="339" r:id="rId45"/>
    <p:sldId id="319" r:id="rId46"/>
    <p:sldId id="321" r:id="rId47"/>
    <p:sldId id="340" r:id="rId48"/>
    <p:sldId id="341" r:id="rId49"/>
    <p:sldId id="342" r:id="rId50"/>
    <p:sldId id="343" r:id="rId51"/>
    <p:sldId id="344" r:id="rId52"/>
    <p:sldId id="345" r:id="rId53"/>
    <p:sldId id="346" r:id="rId54"/>
    <p:sldId id="347" r:id="rId55"/>
    <p:sldId id="348" r:id="rId56"/>
    <p:sldId id="305" r:id="rId57"/>
    <p:sldId id="265" r:id="rId5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99"/>
    <a:srgbClr val="00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71479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918" y="0"/>
            <a:ext cx="2971479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7BC7B3BC-6B18-46BA-995F-E4F14D3B6FB7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47766"/>
            <a:ext cx="2971479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918" y="9447766"/>
            <a:ext cx="2971479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B4185A7-D7E5-4344-A45C-00C18B1EB2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988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202" cy="498295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701" y="1"/>
            <a:ext cx="2972202" cy="498295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A0D68048-8D9D-42D8-BDE9-6972F068D58D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72" y="4724492"/>
            <a:ext cx="5487058" cy="4477671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980"/>
            <a:ext cx="2972202" cy="495967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701" y="9448980"/>
            <a:ext cx="2972202" cy="495967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7FA20D1D-4A47-4039-8858-0CDFAE451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542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20D1D-4A47-4039-8858-0CDFAE45142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Пункт 24</a:t>
            </a:r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Пункт 25</a:t>
            </a:r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Сельское, лесное и рыбное хозяйство</a:t>
            </a:r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7412" name="Нижний колонтитул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6516" indent="-28712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8486" indent="-229697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7881" indent="-229697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67276" indent="-229697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26670" indent="-2296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86065" indent="-2296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45459" indent="-2296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04854" indent="-2296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smtClean="0"/>
          </a:p>
        </p:txBody>
      </p:sp>
      <p:sp>
        <p:nvSpPr>
          <p:cNvPr id="17413" name="Верхний колонтитул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6516" indent="-28712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8486" indent="-229697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7881" indent="-229697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67276" indent="-229697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26670" indent="-2296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86065" indent="-2296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45459" indent="-2296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04854" indent="-2296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Промышленность</a:t>
            </a:r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17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Промышленность</a:t>
            </a:r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173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Промышленность</a:t>
            </a:r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173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Строительство</a:t>
            </a:r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Строительство</a:t>
            </a:r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8789">
              <a:defRPr/>
            </a:pPr>
            <a:r>
              <a:rPr lang="ru-RU" dirty="0"/>
              <a:t>Оптовая и розничная торговля; ремонт автомобилей и мотоциклов</a:t>
            </a:r>
          </a:p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5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519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3"/>
              </a:spcBef>
            </a:pPr>
            <a:r>
              <a:rPr lang="ru-RU" dirty="0"/>
              <a:t>Оптовая и розничная торговля; ремонт автомобилей и мотоциклов</a:t>
            </a:r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2807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3"/>
              </a:spcBef>
            </a:pPr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2807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8789">
              <a:spcBef>
                <a:spcPts val="604"/>
              </a:spcBef>
              <a:defRPr/>
            </a:pPr>
            <a:r>
              <a:rPr lang="ru-RU" dirty="0"/>
              <a:t>Оптовая и розничная торговля; ремонт автомобилей и мотоциклов</a:t>
            </a:r>
          </a:p>
          <a:p>
            <a:pPr>
              <a:spcBef>
                <a:spcPts val="604"/>
              </a:spcBef>
            </a:pPr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2807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4"/>
              </a:spcBef>
            </a:pPr>
            <a:r>
              <a:rPr lang="ru-RU" dirty="0" smtClean="0"/>
              <a:t>Транспортная деятельность, складирование, почтовая и курьерская деятельность</a:t>
            </a:r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2807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49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50</a:t>
            </a:fld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51</a:t>
            </a:fld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52</a:t>
            </a:fld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НИОКТР</a:t>
            </a:r>
            <a:r>
              <a:rPr lang="ru-RU" baseline="0" dirty="0" smtClean="0"/>
              <a:t> – научно-исследовательские, опытно-конструкторские и опытно-технологические работы</a:t>
            </a:r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53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НИОКТР</a:t>
            </a:r>
            <a:r>
              <a:rPr lang="ru-RU" baseline="0" dirty="0" smtClean="0"/>
              <a:t> – научно-исследовательские, опытно-конструкторские и опытно-технологические работы</a:t>
            </a:r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54</a:t>
            </a:fld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55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белстат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17A52-9D71-48F8-B07D-261BF5946807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F423-93DF-452E-996D-214DD3FF15D9}" type="datetime1">
              <a:rPr lang="ru-RU" smtClean="0"/>
              <a:t>13.04.2023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738B9-5DF3-426E-AE51-DC323EAF54A8}" type="datetime1">
              <a:rPr lang="ru-RU" smtClean="0"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7CF5-481D-45FE-8954-FE4B625C61E9}" type="datetime1">
              <a:rPr lang="ru-RU" smtClean="0"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358F423-93DF-452E-996D-214DD3FF15D9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75311C4-F470-47F9-BA8A-D36BBDC0F996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8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DA38-A28A-401B-88CA-C8A3EDBA7C24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208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D471-5DD7-47BA-A3E7-52C615ABFBFE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615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8335-36BA-415B-9C2C-6C43D2534F8B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923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D6DE71-7D76-4B44-961D-A79A74E28B17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9FB8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31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66BCDB6-A013-49D7-8C62-96130790DABD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220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90B0-0A1D-4EA7-81D8-2ACF35736A6D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056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958BE-07DC-4BF9-894C-D82E93649EA2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35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DA38-A28A-401B-88CA-C8A3EDBA7C24}" type="datetime1">
              <a:rPr lang="ru-RU" smtClean="0"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6A6D-3EF9-40AE-A3E5-737E721CA8F0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766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738B9-5DF3-426E-AE51-DC323EAF54A8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810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7CF5-481D-45FE-8954-FE4B625C61E9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17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D471-5DD7-47BA-A3E7-52C615ABFBFE}" type="datetime1">
              <a:rPr lang="ru-RU" smtClean="0"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8335-36BA-415B-9C2C-6C43D2534F8B}" type="datetime1">
              <a:rPr lang="ru-RU" smtClean="0"/>
              <a:t>13.04.2023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DE71-7D76-4B44-961D-A79A74E28B17}" type="datetime1">
              <a:rPr lang="ru-RU" smtClean="0"/>
              <a:t>13.04.2023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BCDB6-A013-49D7-8C62-96130790DABD}" type="datetime1">
              <a:rPr lang="ru-RU" smtClean="0"/>
              <a:t>13.04.2023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90B0-0A1D-4EA7-81D8-2ACF35736A6D}" type="datetime1">
              <a:rPr lang="ru-RU" smtClean="0"/>
              <a:t>13.04.2023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958BE-07DC-4BF9-894C-D82E93649EA2}" type="datetime1">
              <a:rPr lang="ru-RU" smtClean="0"/>
              <a:t>13.04.2023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6A6D-3EF9-40AE-A3E5-737E721CA8F0}" type="datetime1">
              <a:rPr lang="ru-RU" smtClean="0"/>
              <a:t>13.04.2023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93B1FA-68DD-44A4-80BC-A06B593C0235}" type="datetime1">
              <a:rPr lang="ru-RU" smtClean="0"/>
              <a:t>13.04.2023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893B1FA-68DD-44A4-80BC-A06B593C0235}" type="datetime1">
              <a:rPr lang="ru-RU" smtClean="0">
                <a:solidFill>
                  <a:srgbClr val="9FB8CD"/>
                </a:solidFill>
              </a:rPr>
              <a:pPr/>
              <a:t>13.04.2023</a:t>
            </a:fld>
            <a:endParaRPr lang="ru-RU">
              <a:solidFill>
                <a:srgbClr val="9FB8C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>
              <a:solidFill>
                <a:srgbClr val="9FB8CD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75311C4-F470-47F9-BA8A-D36BBDC0F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3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314184" cy="2952328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Методологические комментарии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3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заполнению государственной статистической отчетности по форме 4-у «Отчет о видах экономической деятельности организации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br>
              <a:rPr lang="ru-RU" sz="3200" dirty="0" smtClean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2023 год</a:t>
            </a:r>
            <a:endParaRPr lang="ru-RU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3995936" y="3789040"/>
            <a:ext cx="4714908" cy="1066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Picture 16" descr="3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3436"/>
            <a:ext cx="6223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755576" y="292998"/>
            <a:ext cx="8229600" cy="73332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95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Национальный статистический комитет Республики Беларусь</a:t>
            </a:r>
            <a:r>
              <a:rPr lang="en-US" sz="1950" dirty="0" smtClean="0">
                <a:solidFill>
                  <a:schemeClr val="tx1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/>
            </a:r>
            <a:br>
              <a:rPr lang="en-US" sz="1950" dirty="0" smtClean="0">
                <a:solidFill>
                  <a:schemeClr val="tx1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</a:br>
            <a:r>
              <a:rPr lang="ru-RU" sz="195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Главное статистическое управление города Минска</a:t>
            </a:r>
            <a:endParaRPr lang="ru-RU" sz="195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81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9965" y="740522"/>
            <a:ext cx="835818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ОРГАНИЗАЦИЯ,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В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СТРУКТУРУ КОТОРОЙ ВХОДЯТ ПОДРАЗДЕЛЕНИЯ, </a:t>
            </a:r>
            <a:b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НЕ ИМЕЮЩИЕ ОТДЕЛЬНОГО БАЛАНСА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500" y="2562225"/>
            <a:ext cx="8072438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строке (графе)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«Территория нахождения структурного подразделения»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проставляет: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38" y="4135374"/>
            <a:ext cx="7858125" cy="1703030"/>
          </a:xfrm>
          <a:prstGeom prst="rect">
            <a:avLst/>
          </a:prstGeom>
          <a:noFill/>
          <a:ln w="19050">
            <a:solidFill>
              <a:srgbClr val="000099"/>
            </a:solidFill>
          </a:ln>
        </p:spPr>
        <p:txBody>
          <a:bodyPr>
            <a:spAutoFit/>
          </a:bodyPr>
          <a:lstStyle/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en-US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-м </a:t>
            </a: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отчете по организации, 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en-US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III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-м </a:t>
            </a: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 последующих отчетах по структурным подразделениям</a:t>
            </a:r>
          </a:p>
          <a:p>
            <a:pPr marL="174625">
              <a:spcBef>
                <a:spcPts val="600"/>
              </a:spcBef>
              <a:spcAft>
                <a:spcPts val="0"/>
              </a:spcAft>
              <a:defRPr/>
            </a:pPr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4625">
              <a:lnSpc>
                <a:spcPts val="2200"/>
              </a:lnSpc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наименование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района, или города областного подчинения,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город Минск, где находится организация, структурное подразделение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38" y="3429000"/>
            <a:ext cx="7858125" cy="400110"/>
          </a:xfrm>
          <a:prstGeom prst="rect">
            <a:avLst/>
          </a:prstGeom>
          <a:noFill/>
          <a:ln w="19050">
            <a:solidFill>
              <a:srgbClr val="000099"/>
            </a:solidFill>
          </a:ln>
        </p:spPr>
        <p:txBody>
          <a:bodyPr>
            <a:spAutoFit/>
          </a:bodyPr>
          <a:lstStyle/>
          <a:p>
            <a:pPr marL="360363" indent="-360363">
              <a:defRPr/>
            </a:pP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-м </a:t>
            </a: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отчете по организации в 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целом</a:t>
            </a:r>
            <a:r>
              <a:rPr lang="en-US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ноль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9914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6948" y="1940759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РАСПОЛОЖЕННЫЕ </a:t>
            </a:r>
            <a:r>
              <a:rPr lang="ru-RU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ДРУГОЙ ТЕРРИТОРИИ</a:t>
            </a:r>
            <a:endParaRPr lang="ru-RU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37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9965" y="740522"/>
            <a:ext cx="835818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ОРГАНИЗАЦИЯ,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В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СТРУКТУРУ КОТОРОЙ ВХОДЯТ ПОДРАЗДЕЛЕНИЯ, </a:t>
            </a:r>
            <a:b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НЕ ИМЕЮЩИЕ ОТДЕЛЬНОГО БАЛАНСА</a:t>
            </a: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9914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6948" y="1940759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РАСПОЛОЖЕННЫЕ </a:t>
            </a:r>
            <a:r>
              <a:rPr lang="ru-RU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ДРУГОЙ ТЕРРИТОРИИ</a:t>
            </a:r>
            <a:endParaRPr lang="ru-RU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060016" y="2708920"/>
            <a:ext cx="7858137" cy="321684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spcBef>
                <a:spcPts val="1800"/>
              </a:spcBef>
              <a:buNone/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отчете по структурным подразделениям,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расположенным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пределах одной территории,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отражает сумму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данных по всем видам экономической деятельности, осуществляемым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этими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структурными подразделениями в пределах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этой территории.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  <a:defRPr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ts val="2500"/>
              </a:lnSpc>
              <a:spcBef>
                <a:spcPts val="1800"/>
              </a:spcBef>
              <a:buNone/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Отчет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заполняется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отдельно по каждой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территории.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15900" indent="0">
              <a:lnSpc>
                <a:spcPct val="85000"/>
              </a:lnSpc>
              <a:spcBef>
                <a:spcPts val="3000"/>
              </a:spcBef>
              <a:buFont typeface="Wingdings" pitchFamily="2" charset="2"/>
              <a:buNone/>
            </a:pPr>
            <a:endParaRPr lang="ru-RU" sz="2400" b="1" dirty="0" smtClean="0">
              <a:solidFill>
                <a:schemeClr val="folHlin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00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3559" y="548680"/>
            <a:ext cx="8001000" cy="9636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УСЛОВНЫЙ ПРИМЕР ЗАПОЛНЕНИЯ ФОРМЫ 4-У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175447"/>
            <a:ext cx="7929563" cy="2223690"/>
          </a:xfrm>
        </p:spPr>
        <p:txBody>
          <a:bodyPr>
            <a:normAutofit fontScale="92500" lnSpcReduction="10000"/>
          </a:bodyPr>
          <a:lstStyle/>
          <a:p>
            <a:pPr marL="540000" indent="-3600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Arial" charset="0"/>
              </a:rPr>
              <a:t>промышленное подразделение  (г. Могилев);</a:t>
            </a:r>
          </a:p>
          <a:p>
            <a:pPr marL="540000" indent="-3600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Arial" charset="0"/>
              </a:rPr>
              <a:t>магазин (г. Могилев);</a:t>
            </a:r>
          </a:p>
          <a:p>
            <a:pPr marL="540000" indent="-3600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Arial" charset="0"/>
              </a:rPr>
              <a:t>сельскохозяйственный комплекс (Смолевичский район);</a:t>
            </a:r>
          </a:p>
          <a:p>
            <a:pPr marL="540000" indent="-3600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Arial" charset="0"/>
              </a:rPr>
              <a:t>детский оздоровительный лагерь (Минский район);</a:t>
            </a:r>
          </a:p>
          <a:p>
            <a:pPr marL="540000" indent="-3600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Arial" charset="0"/>
              </a:rPr>
              <a:t>два общежития (г. Минск и г. Могилев).</a:t>
            </a:r>
          </a:p>
          <a:p>
            <a:pPr marL="180000" indent="0" eaLnBrk="1" hangingPunct="1">
              <a:buClr>
                <a:schemeClr val="tx1"/>
              </a:buClr>
              <a:buNone/>
              <a:defRPr/>
            </a:pPr>
            <a:endParaRPr lang="ru-RU" sz="800" b="1" dirty="0" smtClean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pPr marL="180000" indent="0" eaLnBrk="1" hangingPunct="1">
              <a:lnSpc>
                <a:spcPct val="90000"/>
              </a:lnSpc>
              <a:buClr>
                <a:schemeClr val="tx1"/>
              </a:buClr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Arial" charset="0"/>
              </a:rPr>
              <a:t>Организация не осуществляла затрат на инновации и научные исследования и разработки.</a:t>
            </a:r>
          </a:p>
          <a:p>
            <a:pPr marL="571500" indent="-571500" eaLnBrk="1" hangingPunct="1">
              <a:lnSpc>
                <a:spcPct val="90000"/>
              </a:lnSpc>
              <a:defRPr/>
            </a:pPr>
            <a:endParaRPr lang="ru-RU" dirty="0" smtClean="0">
              <a:solidFill>
                <a:srgbClr val="003399"/>
              </a:solidFill>
            </a:endParaRP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9914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Прямоугольник 3"/>
          <p:cNvSpPr>
            <a:spLocks noChangeArrowheads="1"/>
          </p:cNvSpPr>
          <p:nvPr/>
        </p:nvSpPr>
        <p:spPr bwMode="auto">
          <a:xfrm>
            <a:off x="500063" y="1556792"/>
            <a:ext cx="8501062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структуру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промышленного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юридического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лица</a:t>
            </a:r>
            <a:r>
              <a:rPr lang="ru-RU" sz="2200" b="1" dirty="0">
                <a:solidFill>
                  <a:srgbClr val="003399"/>
                </a:solidFill>
                <a:latin typeface="Times New Roman" pitchFamily="18" charset="0"/>
                <a:cs typeface="Arial" charset="0"/>
              </a:rPr>
              <a:t>, расположенного </a:t>
            </a:r>
            <a:br>
              <a:rPr lang="ru-RU" sz="2200" b="1" dirty="0">
                <a:solidFill>
                  <a:srgbClr val="003399"/>
                </a:solidFill>
                <a:latin typeface="Times New Roman" pitchFamily="18" charset="0"/>
                <a:cs typeface="Arial" charset="0"/>
              </a:rPr>
            </a:br>
            <a:r>
              <a:rPr lang="ru-RU" sz="2200" b="1" dirty="0">
                <a:solidFill>
                  <a:srgbClr val="003399"/>
                </a:solidFill>
                <a:latin typeface="Times New Roman" pitchFamily="18" charset="0"/>
                <a:cs typeface="Arial" charset="0"/>
              </a:rPr>
              <a:t>в г. </a:t>
            </a:r>
            <a:r>
              <a:rPr lang="ru-RU" sz="2200" b="1" dirty="0" smtClean="0">
                <a:solidFill>
                  <a:srgbClr val="003399"/>
                </a:solidFill>
                <a:latin typeface="Times New Roman" pitchFamily="18" charset="0"/>
                <a:cs typeface="Arial" charset="0"/>
              </a:rPr>
              <a:t>Минске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входят подразделения, не имеющие отдельного баланса:</a:t>
            </a:r>
          </a:p>
        </p:txBody>
      </p:sp>
      <p:sp>
        <p:nvSpPr>
          <p:cNvPr id="11269" name="Прямоугольник 4"/>
          <p:cNvSpPr>
            <a:spLocks noChangeArrowheads="1"/>
          </p:cNvSpPr>
          <p:nvPr/>
        </p:nvSpPr>
        <p:spPr bwMode="auto">
          <a:xfrm>
            <a:off x="351764" y="4581128"/>
            <a:ext cx="85010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Так как в структуру юридического лица</a:t>
            </a:r>
            <a:r>
              <a:rPr 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20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входят подразделения, </a:t>
            </a:r>
            <a:br>
              <a:rPr lang="ru-RU" sz="20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не имеющие отдельного баланса и расположенные на другой территории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(отличной от места нахождения юридического лица – 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г. Могилев, Смолевичский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Минский р-ны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), то юридическое лицо представит следующие отчеты: </a:t>
            </a:r>
          </a:p>
        </p:txBody>
      </p:sp>
    </p:spTree>
    <p:extLst>
      <p:ext uri="{BB962C8B-B14F-4D97-AF65-F5344CB8AC3E}">
        <p14:creationId xmlns:p14="http://schemas.microsoft.com/office/powerpoint/2010/main" val="245363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процесс 13"/>
          <p:cNvSpPr/>
          <p:nvPr/>
        </p:nvSpPr>
        <p:spPr>
          <a:xfrm>
            <a:off x="611186" y="764704"/>
            <a:ext cx="3817937" cy="187220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ru-RU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отчет</a:t>
            </a:r>
          </a:p>
          <a:p>
            <a:pPr algn="ctr">
              <a:defRPr/>
            </a:pPr>
            <a:endParaRPr lang="en-US" sz="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Юридическое лицо +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все структурные подразделения</a:t>
            </a:r>
          </a:p>
          <a:p>
            <a:pPr>
              <a:defRPr/>
            </a:pPr>
            <a:endParaRPr lang="ru-RU" sz="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Территория… –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ноль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(III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таблица 4</a:t>
            </a: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заполняется)</a:t>
            </a:r>
          </a:p>
          <a:p>
            <a:pPr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lnSpc>
                <a:spcPts val="1600"/>
              </a:lnSpc>
              <a:defRPr/>
            </a:pPr>
            <a:endParaRPr lang="en-US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4643438" y="755179"/>
            <a:ext cx="3816350" cy="1881733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II</a:t>
            </a:r>
            <a:r>
              <a:rPr lang="ru-RU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отчет</a:t>
            </a:r>
          </a:p>
          <a:p>
            <a:pPr algn="ctr">
              <a:defRPr/>
            </a:pPr>
            <a:endParaRPr lang="en-US" sz="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Юридическое лицо +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общежитие</a:t>
            </a:r>
          </a:p>
          <a:p>
            <a:pPr>
              <a:defRPr/>
            </a:pPr>
            <a:endParaRPr lang="ru-RU" sz="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Территория… –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Минск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611187" y="2780928"/>
            <a:ext cx="3817937" cy="179228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III</a:t>
            </a:r>
            <a:r>
              <a:rPr lang="ru-RU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отчет</a:t>
            </a:r>
          </a:p>
          <a:p>
            <a:pPr algn="ctr">
              <a:defRPr/>
            </a:pPr>
            <a:endParaRPr lang="en-US" sz="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Промышленное подразделение +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магазин + </a:t>
            </a:r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общежитие</a:t>
            </a:r>
            <a:endParaRPr lang="en-US" sz="1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Территория… – г. Могилев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4643438" y="2779341"/>
            <a:ext cx="3816350" cy="17938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IV</a:t>
            </a:r>
            <a:r>
              <a:rPr lang="ru-RU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отчет</a:t>
            </a:r>
          </a:p>
          <a:p>
            <a:pPr algn="ctr">
              <a:defRPr/>
            </a:pPr>
            <a:endParaRPr lang="en-US" sz="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 </a:t>
            </a:r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комплекс</a:t>
            </a:r>
            <a:r>
              <a:rPr lang="en-US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Территория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 – Смолевичский район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2627313" y="4797152"/>
            <a:ext cx="3816350" cy="1522413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V</a:t>
            </a:r>
            <a:r>
              <a:rPr lang="ru-RU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отчет</a:t>
            </a:r>
          </a:p>
          <a:p>
            <a:pPr algn="ctr">
              <a:defRPr/>
            </a:pPr>
            <a:endParaRPr lang="en-US" sz="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Детский оздоровительный лагерь</a:t>
            </a:r>
          </a:p>
          <a:p>
            <a:pPr marL="87313">
              <a:defRPr/>
            </a:pPr>
            <a:endParaRPr lang="ru-RU" sz="1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Территория… –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Минский район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>
              <a:defRPr/>
            </a:pPr>
            <a:endParaRPr lang="ru-RU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9914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72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процесс 13"/>
          <p:cNvSpPr/>
          <p:nvPr/>
        </p:nvSpPr>
        <p:spPr>
          <a:xfrm>
            <a:off x="1428750" y="1785938"/>
            <a:ext cx="6357938" cy="42862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2000" b="1" u="sng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отчет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Юридическое лицо + все структурные подразделения</a:t>
            </a:r>
          </a:p>
          <a:p>
            <a:pPr algn="ctr">
              <a:defRPr/>
            </a:pPr>
            <a:endParaRPr lang="ru-RU" sz="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lnSpc>
                <a:spcPts val="1600"/>
              </a:lnSpc>
              <a:defRPr/>
            </a:pPr>
            <a:endParaRPr lang="en-US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428750" y="2286000"/>
            <a:ext cx="6357938" cy="42862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II</a:t>
            </a:r>
            <a:r>
              <a:rPr lang="ru-RU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отчет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Юридическое лицо + общежитие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endParaRPr lang="ru-RU" sz="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1428750" y="2786063"/>
            <a:ext cx="6357938" cy="42862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III</a:t>
            </a:r>
            <a:r>
              <a:rPr lang="ru-RU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отчет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Промышленное подразделение + магазин + общежитие</a:t>
            </a:r>
          </a:p>
          <a:p>
            <a:pPr algn="ctr">
              <a:defRPr/>
            </a:pPr>
            <a:endParaRPr lang="ru-RU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428750" y="3286125"/>
            <a:ext cx="6357938" cy="42862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IV</a:t>
            </a:r>
            <a:r>
              <a:rPr lang="ru-RU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отчет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 комплекс</a:t>
            </a:r>
          </a:p>
          <a:p>
            <a:pPr>
              <a:defRPr/>
            </a:pPr>
            <a:endParaRPr lang="ru-RU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1428750" y="3786188"/>
            <a:ext cx="6357938" cy="42862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V</a:t>
            </a:r>
            <a:r>
              <a:rPr lang="ru-RU" sz="20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отчет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Детский оздоровительный лагерь</a:t>
            </a:r>
          </a:p>
          <a:p>
            <a:pPr marL="87313">
              <a:defRPr/>
            </a:pPr>
            <a:endParaRPr lang="ru-RU" sz="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>
              <a:defRPr/>
            </a:pPr>
            <a:endParaRPr lang="ru-RU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467544" y="692696"/>
            <a:ext cx="8001000" cy="86409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УСЛОВНЫЙ ПРИМЕР ЗАПОЛНЕНИЯ ФОРМЫ 4-У </a:t>
            </a:r>
            <a:r>
              <a:rPr lang="ru-RU" sz="2400" b="1" kern="0" dirty="0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КОНТРОЛЬ</a:t>
            </a:r>
            <a:endParaRPr lang="ru-RU" sz="2400" b="1" kern="0" dirty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320" name="Прямоугольник 16"/>
          <p:cNvSpPr>
            <a:spLocks noChangeArrowheads="1"/>
          </p:cNvSpPr>
          <p:nvPr/>
        </p:nvSpPr>
        <p:spPr bwMode="auto">
          <a:xfrm>
            <a:off x="328301" y="4653136"/>
            <a:ext cx="86455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Сумма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данных раздела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отражаемых при заполнении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отчетов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III, IV,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должна быть равна данным, отражаемым в 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отчете</a:t>
            </a:r>
            <a:r>
              <a:rPr lang="ru-RU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 целом по организации)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 соответствующим строкам 10, 11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 12, графам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с 1 по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5 и по видам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экономической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деятельности.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9914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227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Прямоугольник 16"/>
          <p:cNvSpPr>
            <a:spLocks noChangeArrowheads="1"/>
          </p:cNvSpPr>
          <p:nvPr/>
        </p:nvSpPr>
        <p:spPr bwMode="auto">
          <a:xfrm>
            <a:off x="631433" y="2636912"/>
            <a:ext cx="796559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Обращаем внимание.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 представлении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формы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4-у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в виде электронного документа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контроль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 равенство  данных, отражаемых в отчете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 организации в целом, и суммы данных, отражаемых в отчетах по организации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 структурным подразделениям,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автоматически не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осуществляется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9914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62886" y="946974"/>
            <a:ext cx="8001000" cy="86409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УСЛОВНЫЙ ПРИМЕР ЗАПОЛНЕНИЯ ФОРМЫ 4-У </a:t>
            </a:r>
            <a:r>
              <a:rPr lang="ru-RU" sz="2400" b="1" kern="0" dirty="0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КОНТРОЛЬ</a:t>
            </a:r>
            <a:endParaRPr lang="ru-RU" sz="2400" b="1" kern="0" dirty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465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8" y="1592838"/>
            <a:ext cx="7175314" cy="50765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758138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Бланк формы 4-у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6416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16</a:t>
            </a:fld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7994" y="1260811"/>
            <a:ext cx="71823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9900"/>
                </a:solidFill>
                <a:latin typeface="Arial" charset="0"/>
              </a:rPr>
              <a:t>Изменен реквизит «Сведения о </a:t>
            </a:r>
            <a:r>
              <a:rPr lang="ru-RU" sz="2000" b="1" dirty="0" smtClean="0">
                <a:solidFill>
                  <a:srgbClr val="009900"/>
                </a:solidFill>
                <a:latin typeface="Arial" charset="0"/>
              </a:rPr>
              <a:t>респонденте»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pitchFamily="34" charset="0"/>
              </a:rPr>
              <a:t>начиная с отчета за январь-март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г. </a:t>
            </a:r>
          </a:p>
        </p:txBody>
      </p:sp>
    </p:spTree>
    <p:extLst>
      <p:ext uri="{BB962C8B-B14F-4D97-AF65-F5344CB8AC3E}">
        <p14:creationId xmlns:p14="http://schemas.microsoft.com/office/powerpoint/2010/main" val="106387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42900" y="6267450"/>
            <a:ext cx="162877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755576" y="2132856"/>
            <a:ext cx="7642888" cy="3528392"/>
          </a:xfrm>
        </p:spPr>
        <p:txBody>
          <a:bodyPr>
            <a:noAutofit/>
          </a:bodyPr>
          <a:lstStyle/>
          <a:p>
            <a:pPr marL="466725" indent="-1800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пункты 5 и 6 общих положений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приведены в соответствие с изменениями бланка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формы;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466725" indent="-1800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часть 17 пункта 48 раздела </a:t>
            </a:r>
            <a:r>
              <a:rPr lang="ru-RU" sz="1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«Отдельные сведения о деятельности организации по производству промышленной продукции (работ, услуг)»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дополнена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разъяснением о порядке исключения из объема отгруженной продукции (работ, услуг) возвращенной бракованной продукции, не подлежащей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восстановлению;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466725" indent="-1800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приложение </a:t>
            </a:r>
            <a:r>
              <a:rPr lang="ru-RU" sz="1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Указаниям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по заполнению формы 4-у приведено в соответствие с изменениями бланка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формы.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3398" y="764704"/>
            <a:ext cx="83439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Основные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изменения в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Указаниях по заполнению формы 4-у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начиная с отчета за январь-март 2023 г. </a:t>
            </a:r>
            <a:endParaRPr lang="ru-RU" sz="24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17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6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24662" y="1052736"/>
            <a:ext cx="8115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Общие положения </a:t>
            </a:r>
          </a:p>
        </p:txBody>
      </p:sp>
      <p:sp>
        <p:nvSpPr>
          <p:cNvPr id="10" name="Содержимое 10"/>
          <p:cNvSpPr txBox="1">
            <a:spLocks/>
          </p:cNvSpPr>
          <p:nvPr/>
        </p:nvSpPr>
        <p:spPr bwMode="auto">
          <a:xfrm>
            <a:off x="634201" y="1558086"/>
            <a:ext cx="800576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2400"/>
              </a:spcBef>
              <a:buClr>
                <a:srgbClr val="DD7E0E"/>
              </a:buClr>
              <a:buSzPct val="80000"/>
              <a:tabLst>
                <a:tab pos="179388" algn="l"/>
              </a:tabLst>
              <a:defRPr/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Китайско-Белорусский индустриальный парк </a:t>
            </a:r>
            <a:b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«Великий камень»</a:t>
            </a:r>
            <a:endParaRPr lang="en-US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179388" indent="-179388" algn="just" eaLnBrk="0" hangingPunct="0">
              <a:spcBef>
                <a:spcPts val="12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организация, являющаяся резидентом индустриального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парка;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79388" indent="-179388" algn="just" eaLnBrk="0" hangingPunct="0">
              <a:spcBef>
                <a:spcPts val="12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совместная белорусско-китайская компания по развитию индустриального парка;</a:t>
            </a:r>
          </a:p>
          <a:p>
            <a:pPr marL="179388" indent="-179388" algn="just" eaLnBrk="0" hangingPunct="0">
              <a:spcBef>
                <a:spcPts val="12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организация, осуществляющая деятельность на территории индустриального парка, 50 и более процентов акций (долей в уставном фонде) которой принадлежит совместной белорусско-китайской компании по развитию индустриального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парка;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79388" indent="-179388" algn="just" eaLnBrk="0" hangingPunct="0">
              <a:spcBef>
                <a:spcPts val="12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организация</a:t>
            </a:r>
            <a:r>
              <a:rPr lang="ru-RU" dirty="0">
                <a:latin typeface="Arial" pitchFamily="34" charset="0"/>
                <a:cs typeface="Arial" pitchFamily="34" charset="0"/>
              </a:rPr>
              <a:t>, имущество которой находится в собственности совместной компании по развитию индустриального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парка;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ts val="1200"/>
              </a:spcBef>
              <a:buClr>
                <a:srgbClr val="DD7E0E"/>
              </a:buClr>
              <a:buSzPct val="80000"/>
              <a:tabLst>
                <a:tab pos="179388" algn="l"/>
              </a:tabLst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отражает данные только по структурным подразделениям, осуществляющим производство продукции, выполнение работ, оказание услуг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пределами индустриального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парка.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758138" cy="5040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Указания по заполнению формы 4-у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34202" y="830843"/>
            <a:ext cx="8115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Общие положения </a:t>
            </a:r>
          </a:p>
        </p:txBody>
      </p:sp>
      <p:sp>
        <p:nvSpPr>
          <p:cNvPr id="10" name="Содержимое 10"/>
          <p:cNvSpPr txBox="1">
            <a:spLocks/>
          </p:cNvSpPr>
          <p:nvPr/>
        </p:nvSpPr>
        <p:spPr bwMode="auto">
          <a:xfrm>
            <a:off x="634202" y="1412776"/>
            <a:ext cx="8005762" cy="345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9388" indent="-179388" algn="just" eaLnBrk="0" hangingPunct="0">
              <a:lnSpc>
                <a:spcPts val="2000"/>
              </a:lnSpc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 отчетном периоде имело место </a:t>
            </a:r>
            <a:r>
              <a:rPr lang="ru-RU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изменение методологии формирования  и (или) расчета статистических показателей</a:t>
            </a:r>
            <a:r>
              <a:rPr lang="ru-RU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ru-RU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данные за соответствующий период прошлого года приводятся исходя из принятой в отчетном периоде </a:t>
            </a:r>
            <a:r>
              <a:rPr lang="ru-RU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методологии; </a:t>
            </a:r>
          </a:p>
          <a:p>
            <a:pPr marL="179388" indent="-179388" algn="just" eaLnBrk="0" hangingPunct="0">
              <a:lnSpc>
                <a:spcPts val="2000"/>
              </a:lnSpc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единица измерения статистических показателей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 составлении отчета не соответствует единице измерения данных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первичных учетных и иных документах, то вначале определяются значения статистических показателей на основании данных в первичных учетных и иных документах, а затем происходит их округление по правилам арифметики до необходимой единицы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измерения.</a:t>
            </a:r>
            <a:endParaRPr lang="ru-RU" dirty="0"/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19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68659" y="4797152"/>
            <a:ext cx="65527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Например,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данные в первичных учетных документах представлены в рублях, для 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заполнения графы 1 формы 4-у 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январь-июнь необходимо 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вначале сложить 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данные за шесть месяцев отчетного периода и только 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затем, округлить 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их 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тысяч рублей (единица измерения в форме 4-у). </a:t>
            </a:r>
          </a:p>
        </p:txBody>
      </p:sp>
    </p:spTree>
    <p:extLst>
      <p:ext uri="{BB962C8B-B14F-4D97-AF65-F5344CB8AC3E}">
        <p14:creationId xmlns:p14="http://schemas.microsoft.com/office/powerpoint/2010/main" val="272171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Форма 4-у 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44416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sz="2400" dirty="0" smtClean="0"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Утверждена постановлением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Национального статистического комитета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29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октября 2021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г. №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98</a:t>
            </a:r>
          </a:p>
          <a:p>
            <a:pPr marL="0" indent="0" algn="ctr">
              <a:buNone/>
            </a:pP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2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в редакции постановления </a:t>
            </a:r>
            <a:br>
              <a:rPr lang="ru-RU" sz="32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Национального статистического комитета </a:t>
            </a:r>
            <a:br>
              <a:rPr lang="ru-RU" sz="32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 4 ноября 2022 г. № 119</a:t>
            </a:r>
          </a:p>
          <a:p>
            <a:pPr marL="0" indent="0" algn="ctr">
              <a:buNone/>
            </a:pPr>
            <a:endParaRPr lang="ru-RU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936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82496" y="764704"/>
            <a:ext cx="83439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«Сведения о деятельности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организации </a:t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видам экономической деятельности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». </a:t>
            </a: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Таблица 1</a:t>
            </a:r>
          </a:p>
          <a:p>
            <a:pPr>
              <a:lnSpc>
                <a:spcPts val="2200"/>
              </a:lnSpc>
            </a:pPr>
            <a:endParaRPr lang="ru-RU" sz="2000" b="1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200"/>
              </a:lnSpc>
            </a:pPr>
            <a:r>
              <a:rPr lang="ru-RU" sz="20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Общие положения </a:t>
            </a:r>
            <a:endParaRPr lang="ru-RU" sz="2000" b="1" dirty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618171" y="3861048"/>
            <a:ext cx="8094618" cy="2520280"/>
          </a:xfrm>
        </p:spPr>
        <p:txBody>
          <a:bodyPr anchor="ctr">
            <a:noAutofit/>
          </a:bodyPr>
          <a:lstStyle/>
          <a:p>
            <a:pPr marL="179388" lvl="0" indent="-179388" algn="just" eaLnBrk="0" hangingPunct="0">
              <a:spcBef>
                <a:spcPts val="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раздел заполняется </a:t>
            </a:r>
            <a:r>
              <a:rPr lang="ru-RU" sz="1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соответствии с общегосударственным классификатором </a:t>
            </a:r>
            <a:r>
              <a:rPr lang="ru-RU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ОКРБ </a:t>
            </a:r>
            <a:r>
              <a:rPr lang="ru-RU" sz="1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005-2011 «Виды экономической деятельности»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(ОКРБ 005-2011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);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179388" indent="-179388" algn="just" eaLnBrk="0" hangingPunct="0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данные </a:t>
            </a:r>
            <a:r>
              <a:rPr lang="ru-RU" sz="1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строке </a:t>
            </a:r>
            <a:r>
              <a:rPr lang="ru-RU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в графах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 1 по 5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должны быть </a:t>
            </a:r>
            <a:r>
              <a:rPr lang="ru-RU" sz="1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равны сумме данных, отражаемых по свободным строкам </a:t>
            </a:r>
            <a:r>
              <a:rPr lang="ru-RU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в соответствующих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графах; </a:t>
            </a:r>
          </a:p>
          <a:p>
            <a:pPr marL="179388" indent="-179388" algn="just" eaLnBrk="0" hangingPunct="0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данные, отражаемые по свободным строкам 12, в строку 10 отдельно не включаются.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540000" indent="0" algn="just">
              <a:spcBef>
                <a:spcPts val="600"/>
              </a:spcBef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При заполнении раздела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приоритет отдается отражению данных по  строкам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11.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Строка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служит для целей программного арифметического контроля заполнения данного раздела. </a:t>
            </a:r>
          </a:p>
          <a:p>
            <a:pPr marL="179388" indent="-179388" algn="just" eaLnBrk="0" hangingPunct="0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179388" algn="l"/>
              </a:tabLst>
              <a:defRPr/>
            </a:pPr>
            <a:r>
              <a:rPr lang="ru-RU" sz="1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единица </a:t>
            </a:r>
            <a:r>
              <a:rPr lang="ru-RU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измерения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: данные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заполняются в тысячах рублей в целых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числах. 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62" y="1934255"/>
            <a:ext cx="8165968" cy="1860538"/>
          </a:xfrm>
          <a:prstGeom prst="rect">
            <a:avLst/>
          </a:prstGeom>
        </p:spPr>
      </p:pic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20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15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56733" y="684701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Строка 11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388843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По строке 11 отражаются данные по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видам экономической деятельности, направленным на производство продукции (работ, услуг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542925" algn="l"/>
              </a:tabLst>
            </a:pP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предназначенной для реализации другим юридическим или физическим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лицам; </a:t>
            </a:r>
          </a:p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542925" algn="l"/>
              </a:tabLst>
            </a:pP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выданной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своим работникам в счет заработной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платы; </a:t>
            </a:r>
          </a:p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542925" algn="l"/>
              </a:tabLst>
            </a:pP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зачисленной в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состав собственных основных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средств.</a:t>
            </a:r>
            <a:endParaRPr lang="ru-RU" sz="1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1800"/>
              </a:spcBef>
              <a:buClr>
                <a:schemeClr val="tx1"/>
              </a:buClr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(по отдельным видам экономической деятельности, например классифицируемым в секции А, приводятся дополнительные условия по отражению данных по строке 11)   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ru-RU" sz="2000" b="1" dirty="0" smtClean="0">
              <a:solidFill>
                <a:srgbClr val="CC6600"/>
              </a:solidFill>
            </a:endParaRPr>
          </a:p>
          <a:p>
            <a:pPr>
              <a:buNone/>
            </a:pPr>
            <a:endParaRPr lang="ru-RU" dirty="0" smtClean="0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21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33399" y="658822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Строка 12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idx="1"/>
          </p:nvPr>
        </p:nvSpPr>
        <p:spPr bwMode="black">
          <a:xfrm>
            <a:off x="511244" y="1700808"/>
            <a:ext cx="8305065" cy="3780756"/>
          </a:xfrm>
          <a:noFill/>
          <a:ln/>
        </p:spPr>
        <p:txBody>
          <a:bodyPr>
            <a:normAutofit/>
          </a:bodyPr>
          <a:lstStyle/>
          <a:p>
            <a:pPr marL="144000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None/>
              <a:tabLst>
                <a:tab pos="542925" algn="l"/>
              </a:tabLst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По строке 12 отражаются данные по отдельным видам экономической деятельности, осуществляемым организацией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последовательно в процессе производства продукции (работ, услуг)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144000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None/>
              <a:tabLst>
                <a:tab pos="542925" algn="l"/>
              </a:tabLst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Произведенная в результате осуществления этих видов экономической деятельности продукция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передается для дальнейшего использования в производстве продукции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выполнении работ, оказании услуг, классифицируемых по другому коду вида экономической деятельности, включенному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иную секцию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ОКРБ 005-2011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1080000" indent="0">
              <a:spcBef>
                <a:spcPts val="1200"/>
              </a:spcBef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Например, производство металлоконструкций, </a:t>
            </a:r>
            <a:br>
              <a:rPr lang="ru-RU" sz="1800" i="1" dirty="0" smtClean="0">
                <a:latin typeface="Arial" pitchFamily="34" charset="0"/>
                <a:cs typeface="Arial" pitchFamily="34" charset="0"/>
              </a:rPr>
            </a:b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переданных для использования в строительстве. </a:t>
            </a:r>
          </a:p>
          <a:p>
            <a:pPr algn="just"/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22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65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81381" y="764704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Строка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12 – только промышленные коды!</a:t>
            </a:r>
            <a:endParaRPr lang="ru-RU" sz="2400" b="1" dirty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1628800"/>
            <a:ext cx="8439091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ru-RU" dirty="0">
                <a:latin typeface="Arial" pitchFamily="34" charset="0"/>
                <a:cs typeface="Arial" pitchFamily="34" charset="0"/>
              </a:rPr>
              <a:t>Данные по строкам 12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должны отражаться только по видам </a:t>
            </a:r>
            <a:r>
              <a:rPr lang="ru-RU" dirty="0">
                <a:latin typeface="Arial" pitchFamily="34" charset="0"/>
                <a:cs typeface="Arial" pitchFamily="34" charset="0"/>
              </a:rPr>
              <a:t>экономической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деятельности, классифицируемым по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ОКРБ 005-2011: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1800"/>
              </a:spcBef>
              <a:buSzPct val="80000"/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>
                <a:latin typeface="Arial" pitchFamily="34" charset="0"/>
                <a:cs typeface="Arial" pitchFamily="34" charset="0"/>
              </a:rPr>
              <a:t> секции </a:t>
            </a:r>
            <a:r>
              <a:rPr lang="en-US" dirty="0">
                <a:latin typeface="Arial" pitchFamily="34" charset="0"/>
                <a:cs typeface="Arial" pitchFamily="34" charset="0"/>
              </a:rPr>
              <a:t>B</a:t>
            </a:r>
            <a:r>
              <a:rPr lang="ru-RU" dirty="0">
                <a:latin typeface="Arial" pitchFamily="34" charset="0"/>
                <a:cs typeface="Arial" pitchFamily="34" charset="0"/>
              </a:rPr>
              <a:t> «Горнодобывающая промышленность»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разделе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08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1800"/>
              </a:spcBef>
              <a:buSzPct val="80000"/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в секции С «Обрабатывающая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промышленность»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разделах с 10 по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1800"/>
              </a:spcBef>
              <a:buSzPct val="80000"/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в секции D «Снабжение электроэнергией, газом, паром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горячей водой </a:t>
            </a:r>
            <a:r>
              <a:rPr lang="ru-RU" dirty="0">
                <a:latin typeface="Arial" pitchFamily="34" charset="0"/>
                <a:cs typeface="Arial" pitchFamily="34" charset="0"/>
              </a:rPr>
              <a:t>и кондиционированным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воздухом»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классе 3511 и в подклассе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35300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800"/>
              </a:spcBef>
            </a:pPr>
            <a:endParaRPr lang="ru-RU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Данные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отражаемые по строкам 12,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строку 10 отдельно не включаются.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23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8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90563" y="658822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Строка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12</a:t>
            </a:r>
            <a:endParaRPr lang="ru-RU" sz="2400" b="1" dirty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4099" y="1340768"/>
            <a:ext cx="8029631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dirty="0">
                <a:latin typeface="Arial" pitchFamily="34" charset="0"/>
                <a:cs typeface="Arial" pitchFamily="34" charset="0"/>
              </a:rPr>
              <a:t>строке 12 в графах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1, 2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отражается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466725" indent="-285750" algn="just">
              <a:spcBef>
                <a:spcPts val="12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стоимость готовой продукции, произведенной в отчетном периоде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dirty="0">
                <a:latin typeface="Arial" pitchFamily="34" charset="0"/>
                <a:cs typeface="Arial" pitchFamily="34" charset="0"/>
              </a:rPr>
              <a:t>переданной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непромышленным структурным подразделениям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пределах юридического лица для дальнейшего использования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>
                <a:latin typeface="Arial" pitchFamily="34" charset="0"/>
                <a:cs typeface="Arial" pitchFamily="34" charset="0"/>
              </a:rPr>
              <a:t>осуществлении другого вида экономической деятельности,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dirty="0">
                <a:latin typeface="Arial" pitchFamily="34" charset="0"/>
                <a:cs typeface="Arial" pitchFamily="34" charset="0"/>
              </a:rPr>
              <a:t>включенного в секции В, С, </a:t>
            </a:r>
            <a:r>
              <a:rPr lang="en-US" dirty="0">
                <a:latin typeface="Arial" pitchFamily="34" charset="0"/>
                <a:cs typeface="Arial" pitchFamily="34" charset="0"/>
              </a:rPr>
              <a:t>D</a:t>
            </a:r>
            <a:r>
              <a:rPr lang="ru-RU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 ОКРБ 005-2011;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466725" indent="-285750" algn="just">
              <a:spcBef>
                <a:spcPts val="12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стоимость электрической и тепловой энергии (пара и горячей воды), выработанной собственной электростанцией, котельной и прочими установками, отпущенной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непромышленным структурным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подразделениям</a:t>
            </a:r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(например</a:t>
            </a:r>
            <a:r>
              <a:rPr lang="ru-RU" dirty="0">
                <a:latin typeface="Arial" pitchFamily="34" charset="0"/>
                <a:cs typeface="Arial" pitchFamily="34" charset="0"/>
              </a:rPr>
              <a:t>, администрация, столовая, общежитие, гаражи и др.) в пределах юридического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лица. </a:t>
            </a:r>
          </a:p>
          <a:p>
            <a:pPr marL="180975" algn="just">
              <a:spcBef>
                <a:spcPts val="1200"/>
              </a:spcBef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80975" algn="just">
              <a:spcBef>
                <a:spcPts val="120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dirty="0">
                <a:latin typeface="Arial" pitchFamily="34" charset="0"/>
                <a:cs typeface="Arial" pitchFamily="34" charset="0"/>
              </a:rPr>
              <a:t>строке 12 в графах 1, 2 и 5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не отражается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стоимость работ (услуг), выполненных (оказанных)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пределах юридического лица,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монтажу, наладке, текущему ремонту и техническому обслуживанию собственных основных средств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24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5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76464" y="641002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Строка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12</a:t>
            </a:r>
            <a:endParaRPr lang="ru-RU" sz="2400" b="1" dirty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3725" y="1844824"/>
            <a:ext cx="741682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 основным видом экономической деятельности</a:t>
            </a:r>
            <a:r>
              <a:rPr lang="ru-RU" dirty="0">
                <a:latin typeface="Arial" pitchFamily="34" charset="0"/>
                <a:cs typeface="Arial" pitchFamily="34" charset="0"/>
              </a:rPr>
              <a:t>, классифицируемым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секции F «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Строительство»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(за исключением подклассов 41100 и 43992) </a:t>
            </a:r>
            <a:r>
              <a:rPr lang="ru-RU" dirty="0">
                <a:latin typeface="Arial" pitchFamily="34" charset="0"/>
                <a:cs typeface="Arial" pitchFamily="34" charset="0"/>
              </a:rPr>
              <a:t>ОКРБ 005-2011, отражает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 строке </a:t>
            </a:r>
            <a:r>
              <a:rPr lang="ru-RU" dirty="0">
                <a:latin typeface="Arial" pitchFamily="34" charset="0"/>
                <a:cs typeface="Arial" pitchFamily="34" charset="0"/>
              </a:rPr>
              <a:t>12 по соответствующим подклассам секции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«Обрабатывающая промышленность»</a:t>
            </a:r>
            <a:r>
              <a:rPr lang="ru-RU" dirty="0">
                <a:latin typeface="Arial" pitchFamily="34" charset="0"/>
                <a:cs typeface="Arial" pitchFamily="34" charset="0"/>
              </a:rPr>
              <a:t> стоимость материалов, произведенных в подсобных производствах данной организации и использованных при выполнении работ по строительству в пределах юридического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лица.</a:t>
            </a:r>
          </a:p>
          <a:p>
            <a:pPr algn="just">
              <a:spcBef>
                <a:spcPts val="1200"/>
              </a:spcBef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Стоимость этих материалов не исключается из стоимости подрядных работ, выполненных собственными силами.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25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44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33399" y="667448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Графы 1 и 2 </a:t>
            </a:r>
          </a:p>
        </p:txBody>
      </p:sp>
      <p:sp>
        <p:nvSpPr>
          <p:cNvPr id="10" name="Rectangle 54"/>
          <p:cNvSpPr>
            <a:spLocks noChangeArrowheads="1"/>
          </p:cNvSpPr>
          <p:nvPr/>
        </p:nvSpPr>
        <p:spPr bwMode="auto">
          <a:xfrm>
            <a:off x="625294" y="1412776"/>
            <a:ext cx="7786742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графах 1 и 2 отражается: </a:t>
            </a:r>
          </a:p>
          <a:p>
            <a:pPr marL="285750" indent="-180000" algn="just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стоимость всей произведенной продукции, выполненных работ, оказанных услуг</a:t>
            </a:r>
            <a:r>
              <a:rPr lang="ru-RU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силами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персонала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организации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счет всех источников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финансирования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отпускных ценах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(если не указано иное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 отдельным видам экономической деятельности)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вычетом налогов и сборов, исчисляемых </a:t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 выручки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180000" algn="just"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сумма средств, полученных из бюджета в связи с государственным регулированием цен и тарифов, на покрытие убытков, 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на возмещение затрат на производство.</a:t>
            </a:r>
          </a:p>
          <a:p>
            <a:pPr algn="ctr">
              <a:spcBef>
                <a:spcPts val="0"/>
              </a:spcBef>
              <a:spcAft>
                <a:spcPts val="3000"/>
              </a:spcAft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Налоги и сборы, исчисляемые из выручки,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исключаются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из объема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производства продукции (работ, услуг) </a:t>
            </a:r>
            <a:b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всем видам экономической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деятельности!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26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3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45110" y="692696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Графы 3 и 4 </a:t>
            </a:r>
          </a:p>
        </p:txBody>
      </p:sp>
      <p:sp>
        <p:nvSpPr>
          <p:cNvPr id="11" name="Rectangle 54"/>
          <p:cNvSpPr>
            <a:spLocks noChangeArrowheads="1"/>
          </p:cNvSpPr>
          <p:nvPr/>
        </p:nvSpPr>
        <p:spPr bwMode="auto">
          <a:xfrm>
            <a:off x="600075" y="1624764"/>
            <a:ext cx="8143112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hangingPunct="0">
              <a:spcBef>
                <a:spcPts val="3000"/>
              </a:spcBef>
              <a:tabLst>
                <a:tab pos="809625" algn="l"/>
                <a:tab pos="914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графах 3 и 4 отражается: </a:t>
            </a:r>
          </a:p>
          <a:p>
            <a:pPr marL="391500" lvl="0" indent="-180000" algn="just" eaLnBrk="0" hangingPunct="0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809625" algn="l"/>
                <a:tab pos="914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стоимость сырья и материалов заказчика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принятых на забалансовый счет бухгалтерского учета 003 «Материалы, принятые в переработку» 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оплаченных организацией-изготовителем 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давальческого сырья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по соответствующим подклассам, относящимся 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разделам с 10 по 32, а также к классу 3832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ОКРБ 005-2011; </a:t>
            </a:r>
          </a:p>
          <a:p>
            <a:pPr marL="391500" marR="0" lvl="0" indent="-18000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809625" algn="l"/>
                <a:tab pos="914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стоимость материалов заказчика, принятых на забалансовый счёт 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использованных в строительстве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тому же виду экономической деятельности секции 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«Строительство» 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ОКРБ 005-2011, что и стоимость выполненных строительных работ.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  <a:tab pos="914400" algn="l"/>
              </a:tabLst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строке 12 графы 3 и 4 не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заполняются!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27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41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33398" y="676075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Графа 5 </a:t>
            </a:r>
          </a:p>
        </p:txBody>
      </p:sp>
      <p:sp>
        <p:nvSpPr>
          <p:cNvPr id="11" name="Rectangle 54"/>
          <p:cNvSpPr>
            <a:spLocks noChangeArrowheads="1"/>
          </p:cNvSpPr>
          <p:nvPr/>
        </p:nvSpPr>
        <p:spPr bwMode="auto">
          <a:xfrm>
            <a:off x="620931" y="1268760"/>
            <a:ext cx="8042358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hangingPunct="0">
              <a:tabLst>
                <a:tab pos="809625" algn="l"/>
                <a:tab pos="914400" algn="l"/>
              </a:tabLst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тражается объем производства продукции (работ, услуг) 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за последний квартал отчетного периода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</a:p>
          <a:p>
            <a:pPr marL="825750" lvl="0" indent="-180000" algn="just" eaLnBrk="0" hangingPunct="0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809625" algn="l"/>
                <a:tab pos="914400" algn="l"/>
              </a:tabLst>
            </a:pP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отчете за январь-март – графа 5 не 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заполняется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marL="825750" lvl="0" indent="-180000" algn="just" eaLnBrk="0" hangingPunct="0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809625" algn="l"/>
                <a:tab pos="9144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отчете за январь-июнь – графа 5 заполняется за апрель, май и июнь месяцы;</a:t>
            </a:r>
          </a:p>
          <a:p>
            <a:pPr marL="825750" indent="-180000" algn="just" eaLnBrk="0" hangingPunct="0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809625" algn="l"/>
                <a:tab pos="914400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в отчете за январь-сентябрь 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– графа 5 заполняется за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июль, август 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и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сентябрь месяцы;</a:t>
            </a:r>
            <a:endParaRPr lang="ru-RU" sz="1600" dirty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marL="825750" indent="-180000" algn="just" eaLnBrk="0" hangingPunct="0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809625" algn="l"/>
                <a:tab pos="9144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в отчете за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январь-декабрь 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– графа 5 заполняется за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октябрь, ноябрь 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и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декабрь месяцы.</a:t>
            </a:r>
            <a:endParaRPr lang="ru-RU" sz="1600" dirty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lvl="0" algn="just" eaLnBrk="0" hangingPunct="0">
              <a:spcBef>
                <a:spcPts val="600"/>
              </a:spcBef>
              <a:tabLst>
                <a:tab pos="809625" algn="l"/>
                <a:tab pos="914400" algn="l"/>
              </a:tabLst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анные отражаются согласно методологии заполнения граф 1 и 2.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28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4577" y="4437112"/>
            <a:ext cx="82150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Типичная ошибка заполнения графы 5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: организация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в форме 4-у за январь-июнь ошибочно заполняет графу 5 как разницу данных в графе 1 формы 4-у за январь-июнь и данных в графе 1 формы 4-у за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январь-март.  Данные в графе 5 сразу определяются в тысячах рублей – единица измерения показателей в форме 4-у, </a:t>
            </a:r>
            <a:br>
              <a:rPr lang="ru-RU" sz="1200" i="1" dirty="0" smtClean="0">
                <a:latin typeface="Arial" pitchFamily="34" charset="0"/>
                <a:cs typeface="Arial" pitchFamily="34" charset="0"/>
              </a:rPr>
            </a:b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а единица измерения в первичных учетных документах – рубли. 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2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Как необходимо заполнять графу 5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. В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форме 4-у за январь-июнь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графе 5 отражается объем производства продукции (работ, услуг) за вычетом налогов и сборов, исчисляемых из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выручки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за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2-ой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квартал отчетного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периода, то есть должна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быть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отражена 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сумма данных за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апрель, май и июнь. Вначале определяются данные за каждый месяц, затем они суммируются и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только потом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округляются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до тысяч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рублей.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70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33398" y="641002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Некоммерческие организации </a:t>
            </a:r>
            <a:endParaRPr lang="ru-RU" sz="1600" dirty="0">
              <a:solidFill>
                <a:srgbClr val="0099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2900" y="1333943"/>
            <a:ext cx="84582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6725" indent="-18000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отражают данные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только по строкам 11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видам экономической деятельности, направленным на производство продукции (работ, услуг), предназначенной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реализации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другим юридическим или физическим лицам (</a:t>
            </a:r>
            <a:r>
              <a:rPr lang="ru-RU" dirty="0">
                <a:latin typeface="Arial" pitchFamily="34" charset="0"/>
                <a:cs typeface="Arial" pitchFamily="34" charset="0"/>
              </a:rPr>
              <a:t>не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являющимся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членами данной организации),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соответствующим подклассам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ОКРБ 005-2011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 исключением раздела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94;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66725" indent="-18000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бюджетные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организации (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кроме государственных лесохозяйственных учреждений, подчиненных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Минлесхозу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отража</a:t>
            </a:r>
            <a:r>
              <a:rPr lang="ru-RU" dirty="0">
                <a:latin typeface="Arial" pitchFamily="34" charset="0"/>
                <a:cs typeface="Arial" pitchFamily="34" charset="0"/>
              </a:rPr>
              <a:t>ю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 данные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только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по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видам экономической  деятельности, классифицируемым в разделах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05 по 39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ОКРБ 005-2011;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66725" indent="-18000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государственные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лесохозяйственные учреждения, подчиненные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Минлесхозу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latin typeface="Arial" pitchFamily="34" charset="0"/>
                <a:cs typeface="Arial" pitchFamily="34" charset="0"/>
              </a:rPr>
              <a:t>отражают данные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всем видам </a:t>
            </a:r>
            <a:r>
              <a:rPr lang="ru-RU" dirty="0">
                <a:latin typeface="Arial" pitchFamily="34" charset="0"/>
                <a:cs typeface="Arial" pitchFamily="34" charset="0"/>
              </a:rPr>
              <a:t>экономической деятельности, направленным на производство продукции (работ, услуг),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предназначенной для реализации другим юридическим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физическим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лицам;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66725" indent="-18000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строку 12 не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заполняют.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29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48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Круг респондентов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247290" cy="5184576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Форму 4-у представляют</a:t>
            </a:r>
          </a:p>
          <a:p>
            <a:pPr marL="0" indent="-342900">
              <a:spcBef>
                <a:spcPts val="600"/>
              </a:spcBef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юридические лица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коммерческие организации: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466725" indent="-180000" algn="just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не являющиеся субъектами малого предпринимательства;</a:t>
            </a:r>
          </a:p>
          <a:p>
            <a:pPr marL="466725" indent="-180000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малые организации, подчиненные (входящие в состав) государственным органам (организациям), а также акции (доли в уставных фондах) которых находятся в государственной собственности и переданы в управление государственным органам (организациям).</a:t>
            </a:r>
          </a:p>
          <a:p>
            <a:pPr marL="252000" indent="-252000">
              <a:spcBef>
                <a:spcPts val="600"/>
              </a:spcBef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юридические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лица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некоммерческие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организации,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осуществляющие производство продукции (работ, услуг) для реализации другим юридическим или физическим лицам, со средней численностью работников за календарный год, предшествующий отчетному, 16 человек и более.</a:t>
            </a:r>
          </a:p>
          <a:p>
            <a:pPr marL="252000" indent="-252000">
              <a:spcBef>
                <a:spcPts val="600"/>
              </a:spcBef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обособленные подразделения юридических лиц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(кроме страховых организаций), перечисленных в пунктах 1 и 2, имеющие отдельный баланс.</a:t>
            </a:r>
          </a:p>
          <a:p>
            <a:pPr marL="0" indent="0" algn="just">
              <a:spcBef>
                <a:spcPts val="200"/>
              </a:spcBef>
              <a:buNone/>
            </a:pPr>
            <a:endParaRPr lang="en-US" sz="9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200"/>
              </a:spcBef>
              <a:buNone/>
            </a:pPr>
            <a:r>
              <a:rPr lang="ru-RU" sz="1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Форму 4-у не представляют: </a:t>
            </a:r>
          </a:p>
          <a:p>
            <a:pPr marL="466725" indent="-180000" algn="just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банки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открытое акционерное общество «Банк развития Республики Беларусь», небанковские кредитно-финансовые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организации;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466725" indent="-180000" algn="just">
              <a:spcBef>
                <a:spcPts val="6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крестьянские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(фермерские) хозяйства.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6416" y="6381328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629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35668" y="764704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2400" b="1" dirty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Необходимо учитывать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idx="1"/>
          </p:nvPr>
        </p:nvSpPr>
        <p:spPr bwMode="black">
          <a:xfrm>
            <a:off x="421481" y="1446241"/>
            <a:ext cx="8458200" cy="4887884"/>
          </a:xfrm>
          <a:noFill/>
          <a:ln/>
        </p:spPr>
        <p:txBody>
          <a:bodyPr>
            <a:normAutofit lnSpcReduction="10000"/>
          </a:bodyPr>
          <a:lstStyle/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не выделяются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как правило, 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отдельно вспомогательные виды экономической деятельности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(деятельность администрации, бухгалтерский учет, хранение, стимулирование сбыта, монтаж, наладка, ремонт и техническое обслуживание собственных основных средств, информационное обслуживание, уборка, охрана и другие);</a:t>
            </a:r>
          </a:p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деятельность, направленная на сбыт продукции собственного производства, является вспомогательной деятельностью и не выделяется отдельно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Исключение составляет деятельность организации по реализации собственной продукции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через свои торговые объекты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которая выделяется отдельно в разделе 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структурным 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подразделениям-складам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отражаются данные о выполненных работах, оказанных услугах 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только по видам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экономической деятельности, 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направленным на реализацию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этих работ, услуг другим юридическим или физическим лицам с целью извлечения прибыли (например, сдача в аренду </a:t>
            </a:r>
            <a:b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(в наём) собственного недвижимого имущества, хранение и складирование продукции, товаров других юридических или физических лиц);</a:t>
            </a:r>
          </a:p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данные по вспомогательным видам экономической деятельности 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отражаются по основному или по второстепенным видам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экономической деятельности.</a:t>
            </a:r>
          </a:p>
          <a:p>
            <a:pPr>
              <a:buClr>
                <a:schemeClr val="tx1"/>
              </a:buClr>
            </a:pP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endParaRPr lang="ru-RU" sz="1800" b="1" dirty="0" smtClean="0">
              <a:solidFill>
                <a:srgbClr val="CC6600"/>
              </a:solidFill>
              <a:latin typeface="+mn-lt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30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6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57184" y="764704"/>
            <a:ext cx="8343901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 smtClean="0">
                <a:solidFill>
                  <a:schemeClr val="tx2"/>
                </a:solidFill>
                <a:latin typeface="Arial" charset="0"/>
              </a:rPr>
              <a:t>. 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Не отражаются данные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idx="1"/>
          </p:nvPr>
        </p:nvSpPr>
        <p:spPr bwMode="black">
          <a:xfrm>
            <a:off x="683568" y="1988840"/>
            <a:ext cx="7865692" cy="3888432"/>
          </a:xfrm>
          <a:noFill/>
          <a:ln/>
        </p:spPr>
        <p:txBody>
          <a:bodyPr>
            <a:normAutofit/>
          </a:bodyPr>
          <a:lstStyle/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542925" algn="l"/>
              </a:tabLst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сырья и материалов, покупных полуфабрикатов, комплектующих изделий, топлива, строительных материалов, инвентаря, спецодежды и спецоснастки, хозяйственных принадлежностей и прочих материалов,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приобретенных для собственных производственных нужд, но не использованных в процессе производства продукции (работ, услуг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);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542925" algn="l"/>
              </a:tabLst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брака, лома, отходов,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полученных в результате производственной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деятельности;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542925" algn="l"/>
              </a:tabLst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материальных ценностей,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приобретенных для общехозяйственных и управленческих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нужд;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marL="324000" indent="-1800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542925" algn="l"/>
              </a:tabLst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собственных основных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средств.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ru-RU" sz="1800" b="1" dirty="0" smtClean="0">
              <a:solidFill>
                <a:srgbClr val="CC6600"/>
              </a:solidFill>
              <a:latin typeface="+mn-lt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31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0099" y="1304117"/>
            <a:ext cx="7732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charset="0"/>
              </a:rPr>
              <a:t>по реализации другим юридическим или физическим лицам: </a:t>
            </a:r>
            <a:r>
              <a:rPr lang="en-US" b="1" dirty="0">
                <a:solidFill>
                  <a:srgbClr val="C00000"/>
                </a:solidFill>
                <a:latin typeface="Arial" charset="0"/>
              </a:rPr>
              <a:t> </a:t>
            </a:r>
            <a:endParaRPr lang="ru-RU" b="1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1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67544" y="650195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Нюансы, секция А</a:t>
            </a:r>
            <a:endParaRPr lang="ru-RU" sz="1400" dirty="0">
              <a:solidFill>
                <a:srgbClr val="00990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611559" y="1111860"/>
            <a:ext cx="8055869" cy="445210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При производстве сельскохозяйственной продукции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(группы 011, 012, 013,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014),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осуществлении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деятельности в области  рыболовства и рыбоводства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(раздел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03)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</a:t>
            </a:r>
            <a:r>
              <a:rPr lang="en-US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строке 11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отражается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стоимость всей произведенной в отчетном периоде продукции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indent="-180000" algn="just">
              <a:spcBef>
                <a:spcPts val="12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предназначенной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реализации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другим юридическим или физическим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лицам; 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indent="-180000" algn="just">
              <a:spcBef>
                <a:spcPts val="12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переданной структурным подразделениям в пределах юридического лица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дальнейшего использования при осуществлении другого вида экономической деятельности,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не включенного в секцию 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-180000" algn="just">
              <a:spcBef>
                <a:spcPts val="12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предназначенной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использования на внутрихозяйственные нужды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 пределах юридического лица (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например, зерновые и кормовые культуры, предназначенные на кормовые и семенные цели; молоко на выпойку молодняка; яйца для инкубации и тому подобное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indent="1588" algn="just">
              <a:spcBef>
                <a:spcPts val="0"/>
              </a:spcBef>
              <a:spcAft>
                <a:spcPts val="1200"/>
              </a:spcAft>
              <a:buNone/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32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4541" y="544522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dirty="0">
                <a:latin typeface="Arial" pitchFamily="34" charset="0"/>
                <a:cs typeface="Arial" pitchFamily="34" charset="0"/>
              </a:rPr>
              <a:t>При осуществлении деятельности в области  рыболовства и рыбоводства по строке 11 также отражается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стоимость выполненных работ, оказанных услуг </a:t>
            </a:r>
            <a:r>
              <a:rPr lang="ru-RU" dirty="0">
                <a:latin typeface="Arial" pitchFamily="34" charset="0"/>
                <a:cs typeface="Arial" pitchFamily="34" charset="0"/>
              </a:rPr>
              <a:t>другим юридическим или физическим лицам. </a:t>
            </a:r>
          </a:p>
        </p:txBody>
      </p:sp>
    </p:spTree>
    <p:extLst>
      <p:ext uri="{BB962C8B-B14F-4D97-AF65-F5344CB8AC3E}">
        <p14:creationId xmlns:p14="http://schemas.microsoft.com/office/powerpoint/2010/main" val="300141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35305" y="650195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секция А</a:t>
            </a:r>
            <a:endParaRPr lang="ru-RU" sz="1400" dirty="0">
              <a:solidFill>
                <a:srgbClr val="00990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611560" y="1772816"/>
            <a:ext cx="7992888" cy="36004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 осуществлении деятельности в области лесоводства 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и лесозаготовок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(раздел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02)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строке 11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отражается стоимость: </a:t>
            </a:r>
          </a:p>
          <a:p>
            <a:pPr marL="285750" indent="-18000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продукции</a:t>
            </a:r>
            <a:r>
              <a:rPr lang="ru-RU" sz="18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предназначенной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реализации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другим юридическим или физическим лицам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;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285750" indent="-18000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оказанных услуг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другим юридическим или физическим лицам; </a:t>
            </a:r>
          </a:p>
          <a:p>
            <a:pPr marL="285750" indent="-18000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продукции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лесозаготовок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переданной структурным подразделениям в пределах юридического лица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дальнейшего использования при осуществлении другого вида экономической деятельности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включенного в секцию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А.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33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99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34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9441" y="1702212"/>
            <a:ext cx="777686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dirty="0">
                <a:latin typeface="Arial" pitchFamily="34" charset="0"/>
                <a:cs typeface="Arial" pitchFamily="34" charset="0"/>
              </a:rPr>
              <a:t>При осуществлении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деятельности, способствующей выращиванию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сельхозкультур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разведению животных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(группа 016)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области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охоты и отлова, включая предоставление услуг в этих областях,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(группа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017)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строке 11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отражается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стоимость:</a:t>
            </a:r>
          </a:p>
          <a:p>
            <a:pPr marL="285750" indent="-18000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продукции</a:t>
            </a:r>
            <a:r>
              <a:rPr lang="ru-RU" dirty="0">
                <a:latin typeface="Arial" pitchFamily="34" charset="0"/>
                <a:cs typeface="Arial" pitchFamily="34" charset="0"/>
              </a:rPr>
              <a:t>, предназначенной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для реализации </a:t>
            </a:r>
            <a:r>
              <a:rPr lang="ru-RU" dirty="0">
                <a:latin typeface="Arial" pitchFamily="34" charset="0"/>
                <a:cs typeface="Arial" pitchFamily="34" charset="0"/>
              </a:rPr>
              <a:t>другим юридическим или физическим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лицам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18000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выполненных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работ, оказанных услуг </a:t>
            </a:r>
            <a:r>
              <a:rPr lang="ru-RU" dirty="0">
                <a:latin typeface="Arial" pitchFamily="34" charset="0"/>
                <a:cs typeface="Arial" pitchFamily="34" charset="0"/>
              </a:rPr>
              <a:t>другим юридическим или физическим лицам.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305" y="650195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секция А</a:t>
            </a:r>
            <a:endParaRPr lang="ru-RU" sz="14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33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99592" y="1772816"/>
            <a:ext cx="7355855" cy="3312369"/>
          </a:xfrm>
        </p:spPr>
        <p:txBody>
          <a:bodyPr>
            <a:normAutofit/>
          </a:bodyPr>
          <a:lstStyle/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товарная часть продукции оценивается в отпускных ценах (ценах реализации) , нетоварная – по себестоимости;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стоимость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продукции собственного производства, реализованной другим юридическим или физическим лицам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свои торговые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объекты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включается в объем производства продукции (работ,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услуг)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без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учета торговой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наценки;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торговая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наценка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отражается по соответствующим подклассам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раздела 47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ОКРБ 005-2011;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indent="1588" algn="just">
              <a:spcBef>
                <a:spcPts val="0"/>
              </a:spcBef>
              <a:spcAft>
                <a:spcPts val="1200"/>
              </a:spcAft>
              <a:buNone/>
            </a:pPr>
            <a:endParaRPr lang="ru-RU" sz="1600" dirty="0"/>
          </a:p>
          <a:p>
            <a:pPr indent="1588" algn="just">
              <a:spcBef>
                <a:spcPts val="0"/>
              </a:spcBef>
              <a:spcAft>
                <a:spcPts val="1200"/>
              </a:spcAft>
              <a:buNone/>
            </a:pPr>
            <a:endParaRPr lang="ru-RU" sz="1600" dirty="0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35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305" y="650195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секция А</a:t>
            </a:r>
            <a:endParaRPr lang="ru-RU" sz="14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95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67544" y="1268760"/>
            <a:ext cx="8136904" cy="309634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Изменение стоимости незавершенного производства продукции растениеводства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рассчитывается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следующим образом: из затрат на незавершенное производство, произведенных в отчетном году под урожай будущего года, следует вычесть затраты на незавершенное производство, произведенные в предыдущем году под урожай отчетного года.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Полученное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положительное или отрицательное число следует добавить к стоимости продукции растениеводства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(например, рожь, рапс)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по соответствующему виду экономической деятельности.</a:t>
            </a:r>
          </a:p>
          <a:p>
            <a:pPr indent="1588" algn="just">
              <a:spcBef>
                <a:spcPts val="0"/>
              </a:spcBef>
              <a:spcAft>
                <a:spcPts val="1200"/>
              </a:spcAft>
              <a:buNone/>
            </a:pPr>
            <a:endParaRPr lang="ru-RU" sz="1600" dirty="0"/>
          </a:p>
          <a:p>
            <a:pPr indent="1588" algn="just">
              <a:spcBef>
                <a:spcPts val="0"/>
              </a:spcBef>
              <a:spcAft>
                <a:spcPts val="1200"/>
              </a:spcAft>
              <a:buNone/>
            </a:pPr>
            <a:endParaRPr lang="ru-RU" sz="1600" dirty="0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36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305" y="650195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секция А</a:t>
            </a:r>
            <a:endParaRPr lang="ru-RU" sz="1400" dirty="0">
              <a:solidFill>
                <a:srgbClr val="0099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4293096"/>
            <a:ext cx="68737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То есть, из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затрат на работы по севу озимых культур и вспашке зяби, произведенные в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2023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году под урожай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2024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года, следует вычесть затраты на эти работы, произведенные в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2022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году под урожай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2023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года, затем следует добавить полученное положительное или отрицательное число к стоимости продукции растениеводства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соответствующему виду экономической деятельности, осуществляемому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организацией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2023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году. </a:t>
            </a:r>
          </a:p>
        </p:txBody>
      </p:sp>
    </p:spTree>
    <p:extLst>
      <p:ext uri="{BB962C8B-B14F-4D97-AF65-F5344CB8AC3E}">
        <p14:creationId xmlns:p14="http://schemas.microsoft.com/office/powerpoint/2010/main" val="363347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35305" y="650195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секции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B, C, D, E</a:t>
            </a:r>
            <a:endParaRPr lang="ru-RU" sz="1400" dirty="0">
              <a:solidFill>
                <a:srgbClr val="009900"/>
              </a:solidFill>
            </a:endParaRPr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37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10"/>
          <p:cNvSpPr>
            <a:spLocks noGrp="1"/>
          </p:cNvSpPr>
          <p:nvPr>
            <p:ph idx="1"/>
          </p:nvPr>
        </p:nvSpPr>
        <p:spPr>
          <a:xfrm>
            <a:off x="683568" y="1700808"/>
            <a:ext cx="7355855" cy="4608512"/>
          </a:xfrm>
        </p:spPr>
        <p:txBody>
          <a:bodyPr>
            <a:normAutofit/>
          </a:bodyPr>
          <a:lstStyle/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готовая продукция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– это изделия и полуфабрикаты, полностью законченные обработкой, соответствующие требованиям действующих стандартов, утвержденным техническим условиям, в том числе по комплектности, или иной нормативно-технической документации, предусмотренной договором, принятые на складе или заказчиком (покупателем) и снабженные сертификатом или другим документом, удостоверяющим их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качество;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продукция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согласно заключенному договору подлежащая сдаче заказчику на месте и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не оформленная актом приемки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остается в составе незавершенного промышленного производства и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состав готовой продукции не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включается;</a:t>
            </a:r>
            <a:endParaRPr lang="ru-RU" sz="1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indent="1588" algn="just">
              <a:spcBef>
                <a:spcPts val="0"/>
              </a:spcBef>
              <a:spcAft>
                <a:spcPts val="1200"/>
              </a:spcAft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595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35305" y="650195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секции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B, C, D, E</a:t>
            </a:r>
            <a:endParaRPr lang="ru-RU" sz="1400" dirty="0">
              <a:solidFill>
                <a:srgbClr val="009900"/>
              </a:solidFill>
            </a:endParaRPr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38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10"/>
          <p:cNvSpPr>
            <a:spLocks noGrp="1"/>
          </p:cNvSpPr>
          <p:nvPr>
            <p:ph idx="1"/>
          </p:nvPr>
        </p:nvSpPr>
        <p:spPr>
          <a:xfrm>
            <a:off x="683568" y="1340768"/>
            <a:ext cx="7560840" cy="4968552"/>
          </a:xfrm>
        </p:spPr>
        <p:txBody>
          <a:bodyPr>
            <a:noAutofit/>
          </a:bodyPr>
          <a:lstStyle/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стоимостная оценка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объема промышленного производства осуществляется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фактических отпускных ценах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ценах отгрузки)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сформированных на условиях франко-станция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отправления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на продукцию применяются только цены, сформированные на условиях франко-станция назначения, то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стоимость транспортировки продукции от станции отправления до станции назначения исключается из объема промышленного производства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кроме случаев, когда доставка осуществляется собственными силами организации и при этом стоимость доставки не формируется индивидуально под каждый договор и не выделена в договоре </a:t>
            </a:r>
            <a:r>
              <a:rPr lang="ru-RU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отдельно;</a:t>
            </a:r>
            <a:endParaRPr lang="ru-RU" sz="1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на продукцию применяются только цены, сформированные на условиях франко-склад изготовителя, то объем промышленного производства отражается по этим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ценам;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0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35305" y="650195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Нюансы, секции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B, C, D, E</a:t>
            </a:r>
            <a:endParaRPr lang="ru-RU" sz="1400" dirty="0">
              <a:solidFill>
                <a:srgbClr val="009900"/>
              </a:solidFill>
            </a:endParaRPr>
          </a:p>
        </p:txBody>
      </p:sp>
      <p:sp>
        <p:nvSpPr>
          <p:cNvPr id="7" name="Содержимое 10"/>
          <p:cNvSpPr>
            <a:spLocks noGrp="1"/>
          </p:cNvSpPr>
          <p:nvPr>
            <p:ph idx="1"/>
          </p:nvPr>
        </p:nvSpPr>
        <p:spPr>
          <a:xfrm>
            <a:off x="683568" y="1700808"/>
            <a:ext cx="7355855" cy="4608512"/>
          </a:xfrm>
        </p:spPr>
        <p:txBody>
          <a:bodyPr>
            <a:normAutofit/>
          </a:bodyPr>
          <a:lstStyle/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объем промышленного производства определяется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без стоимости внутризаводского оборота;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стоимость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продукции собственного производства, реализованной другим юридическим или физическим лицам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свои торговые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объекты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включается в объем производства продукции (работ,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услуг)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без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учета торговой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наценки;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торговая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наценка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отражается по соответствующим подклассам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раздела 47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ОКРБ 005-2011;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стоимость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давальческого сырья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отражается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отдельно по строкам 11 в графах 3 и 4. 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indent="1588" algn="just">
              <a:spcBef>
                <a:spcPts val="0"/>
              </a:spcBef>
              <a:spcAft>
                <a:spcPts val="1200"/>
              </a:spcAft>
              <a:buNone/>
            </a:pPr>
            <a:endParaRPr lang="ru-RU" sz="1600" dirty="0"/>
          </a:p>
          <a:p>
            <a:pPr indent="1588" algn="just">
              <a:spcBef>
                <a:spcPts val="0"/>
              </a:spcBef>
              <a:spcAft>
                <a:spcPts val="1200"/>
              </a:spcAft>
              <a:buNone/>
            </a:pPr>
            <a:endParaRPr lang="ru-RU" sz="16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39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0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Способ и срок представления формы 4-у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789039"/>
            <a:ext cx="7704856" cy="2232249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период, в который представляется форма:</a:t>
            </a:r>
          </a:p>
          <a:p>
            <a:pPr marL="900000" indent="0" algn="just" defTabSz="216000">
              <a:spcBef>
                <a:spcPts val="600"/>
              </a:spcBef>
              <a:buNone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 январь-март  		– 	</a:t>
            </a:r>
            <a:r>
              <a:rPr lang="ru-RU" sz="18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17 по 26 апреля 2023 г.</a:t>
            </a:r>
          </a:p>
          <a:p>
            <a:pPr marL="900000" indent="0" defTabSz="216000">
              <a:spcBef>
                <a:spcPts val="600"/>
              </a:spcBef>
              <a:buNone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 январь-июнь      	– 	</a:t>
            </a:r>
            <a:r>
              <a:rPr lang="ru-RU" sz="18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17 по 24 июля 2023 г.</a:t>
            </a:r>
          </a:p>
          <a:p>
            <a:pPr marL="900000" indent="0" defTabSz="216000">
              <a:spcBef>
                <a:spcPts val="600"/>
              </a:spcBef>
              <a:buNone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 январь-сентябрь	– 	</a:t>
            </a:r>
            <a:r>
              <a:rPr lang="ru-RU" sz="18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16 по 23 октября 2023 г.</a:t>
            </a:r>
          </a:p>
          <a:p>
            <a:pPr marL="900000" indent="0" defTabSz="216000">
              <a:spcBef>
                <a:spcPts val="600"/>
              </a:spcBef>
              <a:buNone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 январь-декабрь 	– 	</a:t>
            </a:r>
            <a:r>
              <a:rPr lang="ru-RU" sz="18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11 по 19 марта 2024 г. </a:t>
            </a:r>
          </a:p>
          <a:p>
            <a:pPr marL="900000" indent="0" defTabSz="216000">
              <a:spcBef>
                <a:spcPts val="600"/>
              </a:spcBef>
              <a:buNone/>
            </a:pPr>
            <a:endParaRPr lang="ru-RU" sz="18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03683" y="1556792"/>
            <a:ext cx="7625558" cy="25202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0">
              <a:spcBef>
                <a:spcPts val="1200"/>
              </a:spcBef>
              <a:buFont typeface="Georgia"/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представляется в виде электронного документа </a:t>
            </a:r>
          </a:p>
          <a:p>
            <a:pPr marL="180000" indent="0" algn="just">
              <a:spcBef>
                <a:spcPts val="1200"/>
              </a:spcBef>
              <a:buFont typeface="Georgia"/>
              <a:buNone/>
            </a:pPr>
            <a:r>
              <a:rPr lang="ru-RU" sz="1800" dirty="0" smtClean="0">
                <a:latin typeface="Tahoma" pitchFamily="34" charset="0"/>
                <a:cs typeface="Tahoma" pitchFamily="34" charset="0"/>
              </a:rPr>
              <a:t>с использованием специализированного программного обеспечения, размещенного вместе с инструктивными материалами на официальном сайте Белстата в глобальной компьютерной сети Интернет </a:t>
            </a:r>
            <a:r>
              <a:rPr lang="ru-RU" sz="1800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http</a:t>
            </a:r>
            <a:r>
              <a:rPr lang="en-US" sz="180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s</a:t>
            </a:r>
            <a:r>
              <a:rPr lang="ru-RU" sz="180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://www.belstat.gov.by </a:t>
            </a:r>
            <a:r>
              <a:rPr lang="ru-RU" sz="1800" dirty="0" smtClean="0">
                <a:latin typeface="Tahoma" pitchFamily="34" charset="0"/>
                <a:cs typeface="Tahoma" pitchFamily="34" charset="0"/>
              </a:rPr>
              <a:t>в рубрике «Респондентам/ Электронная отчетность»:</a:t>
            </a:r>
          </a:p>
          <a:p>
            <a:pPr marL="720000" indent="0" algn="just">
              <a:spcBef>
                <a:spcPts val="0"/>
              </a:spcBef>
              <a:buNone/>
            </a:pPr>
            <a:r>
              <a:rPr lang="ru-RU" sz="1800" dirty="0">
                <a:latin typeface="Tahoma" pitchFamily="34" charset="0"/>
                <a:cs typeface="Tahoma" pitchFamily="34" charset="0"/>
              </a:rPr>
              <a:t> «Электронный респондент» </a:t>
            </a:r>
            <a:r>
              <a:rPr lang="ru-RU" sz="1800" dirty="0" smtClean="0">
                <a:latin typeface="Tahoma" pitchFamily="34" charset="0"/>
                <a:cs typeface="Tahoma" pitchFamily="34" charset="0"/>
              </a:rPr>
              <a:t>онлайн  </a:t>
            </a:r>
            <a:endParaRPr lang="ru-RU" sz="1800" dirty="0">
              <a:latin typeface="Tahoma" pitchFamily="34" charset="0"/>
              <a:cs typeface="Tahoma" pitchFamily="34" charset="0"/>
            </a:endParaRPr>
          </a:p>
          <a:p>
            <a:pPr marL="72000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ahoma" pitchFamily="34" charset="0"/>
                <a:cs typeface="Tahoma" pitchFamily="34" charset="0"/>
              </a:rPr>
              <a:t> «</a:t>
            </a:r>
            <a:r>
              <a:rPr lang="ru-RU" sz="1800" dirty="0">
                <a:latin typeface="Tahoma" pitchFamily="34" charset="0"/>
                <a:cs typeface="Tahoma" pitchFamily="34" charset="0"/>
              </a:rPr>
              <a:t>Электронный респондент» </a:t>
            </a:r>
            <a:r>
              <a:rPr lang="ru-RU" sz="1800" dirty="0" smtClean="0">
                <a:latin typeface="Tahoma" pitchFamily="34" charset="0"/>
                <a:cs typeface="Tahoma" pitchFamily="34" charset="0"/>
              </a:rPr>
              <a:t>офлайн</a:t>
            </a:r>
            <a:endParaRPr lang="ru-RU" sz="1800" dirty="0">
              <a:latin typeface="Tahoma" pitchFamily="34" charset="0"/>
              <a:cs typeface="Tahoma" pitchFamily="34" charset="0"/>
            </a:endParaRPr>
          </a:p>
          <a:p>
            <a:pPr marL="180000" indent="0" algn="just">
              <a:spcBef>
                <a:spcPts val="1200"/>
              </a:spcBef>
              <a:buFont typeface="Georgia"/>
              <a:buNone/>
            </a:pPr>
            <a:endParaRPr lang="ru-RU" sz="1800" b="1" dirty="0" smtClean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  <a:p>
            <a:pPr marL="180000" indent="0" algn="just">
              <a:spcBef>
                <a:spcPts val="1200"/>
              </a:spcBef>
              <a:buFont typeface="Georgia"/>
              <a:buNone/>
            </a:pPr>
            <a:endParaRPr lang="ru-RU" sz="1800" b="1" dirty="0" smtClean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  <a:p>
            <a:pPr marL="180000" indent="0" algn="just">
              <a:spcBef>
                <a:spcPts val="1200"/>
              </a:spcBef>
              <a:buFont typeface="Georgia"/>
              <a:buNone/>
            </a:pPr>
            <a:endParaRPr lang="ru-RU" sz="1800" b="1" dirty="0" smtClean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ctr">
              <a:buFont typeface="Georgia"/>
              <a:buNone/>
            </a:pPr>
            <a:endParaRPr lang="ru-RU" sz="2400" b="1" dirty="0" smtClean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ctr">
              <a:buFont typeface="Georgia"/>
              <a:buNone/>
            </a:pPr>
            <a:endParaRPr lang="ru-RU" sz="1400" b="1" dirty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62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67544" y="670662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секция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F</a:t>
            </a:r>
            <a:endParaRPr lang="ru-RU" sz="1400" dirty="0">
              <a:solidFill>
                <a:srgbClr val="00990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323528" y="1412776"/>
            <a:ext cx="8045524" cy="4608512"/>
          </a:xfrm>
        </p:spPr>
        <p:txBody>
          <a:bodyPr>
            <a:noAutofit/>
          </a:bodyPr>
          <a:lstStyle/>
          <a:p>
            <a:pPr marL="182563" indent="0" algn="just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Организация строительства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– организация, основной вид экономической деятельности которой классифицируется в секции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F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«Строительство» (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исключением подклассов 41100 и 43992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) ОКРБ 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005-2011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182563" indent="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tabLst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Разница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между продажной и сформированной (фактической) стоимостью здания (части здания)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вычетом налогов и сборов, исчисляемых из выручки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отражается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по строке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11: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marL="720000" indent="-1800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по подклассу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41100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организацией, осуществляющей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только функции заказчика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 строительстве зданий и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реализующей в дальнейшем здание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(часть здания) другим юридическим или физическим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лицам;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720000" indent="-1800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подклассу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41200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организацией строительства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осуществляющей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функции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застройщика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строительстве зданий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 реализующей в дальнейшем здание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(часть здания) другим юридическим или физическим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лицам.</a:t>
            </a:r>
            <a:r>
              <a:rPr lang="ru-RU" sz="1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sz="1800" dirty="0" smtClean="0">
              <a:latin typeface="+mj-lt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40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38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67544" y="670662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секция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F</a:t>
            </a:r>
            <a:endParaRPr lang="ru-RU" sz="1400" dirty="0">
              <a:solidFill>
                <a:srgbClr val="00990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323528" y="1556792"/>
            <a:ext cx="8045524" cy="4032448"/>
          </a:xfrm>
        </p:spPr>
        <p:txBody>
          <a:bodyPr>
            <a:noAutofit/>
          </a:bodyPr>
          <a:lstStyle/>
          <a:p>
            <a:pPr marL="182563" indent="0" algn="just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Организация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не являющаяся организацией строительства,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строкам 11 и 12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 отражает стоимость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720000" indent="-1800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строительно-монтажных работ по зданиям и сооружениям, выполненных собственными силами (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хозяйственным способом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) и способствующих формированию собственного основного капитала;</a:t>
            </a:r>
          </a:p>
          <a:p>
            <a:pPr marL="720000" indent="-1800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работ по ремонту собственных или арендованных зданий, сооружений, оборудования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затраты по которым учитываются в бухгалтерском учете на счетах затрат на производство продукции (работ, услуг) по основному виду экономической деятельности. 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41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98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566087" y="1268760"/>
            <a:ext cx="8164331" cy="5112568"/>
          </a:xfrm>
        </p:spPr>
        <p:txBody>
          <a:bodyPr>
            <a:noAutofit/>
          </a:bodyPr>
          <a:lstStyle/>
          <a:p>
            <a:pPr marL="180000" indent="-180000" algn="just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стоимость выполненных собственными силами работ по строительству отражается </a:t>
            </a: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соответствующим подклассам секции </a:t>
            </a:r>
            <a:r>
              <a:rPr lang="en-US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«Строительство» 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latin typeface="Arial" pitchFamily="34" charset="0"/>
                <a:cs typeface="Arial" pitchFamily="34" charset="0"/>
              </a:rPr>
              <a:t>ОКРБ 005-2011 </a:t>
            </a: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исходя из предмета договора подряда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на основании данных акта сдачи-приемки выполненных строительных и иных специальных монтажных работ и других первичных учетных и иных документов, оформленных в установленном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порядке;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180000" indent="-180000" algn="just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если выполняется </a:t>
            </a: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весь комплекс строительных работ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(от сноса старого здания и рытья котлована до покраски крыши), то указывается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подкласс 41200 </a:t>
            </a:r>
            <a:b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latin typeface="Arial" pitchFamily="34" charset="0"/>
                <a:cs typeface="Arial" pitchFamily="34" charset="0"/>
              </a:rPr>
              <a:t>ОКРБ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005-2011;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180000" indent="-180000" algn="just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если выполняются </a:t>
            </a: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общестроительные работы на объектах гражданского строительства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(автомобильные и железные дороги, метро, мосты, тоннели, трубопроводы, линии электропередач и телекоммуникаций, прочие инженерные сооружения), то указывается соответствующий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подкласс раздела 42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latin typeface="Arial" pitchFamily="34" charset="0"/>
                <a:cs typeface="Arial" pitchFamily="34" charset="0"/>
              </a:rPr>
              <a:t>ОКРБ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005-2011;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180000" indent="-180000" algn="just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если выполняются </a:t>
            </a: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специальные строительные работы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то указывается соответствующий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подкласс раздела 43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 ОКРБ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005-2011.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42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6087" y="667448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секция </a:t>
            </a:r>
            <a:r>
              <a:rPr lang="en-US" sz="2400" b="1" dirty="0">
                <a:solidFill>
                  <a:srgbClr val="009900"/>
                </a:solidFill>
                <a:latin typeface="Arial" charset="0"/>
              </a:rPr>
              <a:t>F</a:t>
            </a:r>
            <a:endParaRPr lang="ru-RU" sz="14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43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42900" y="6267450"/>
            <a:ext cx="162877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566087" y="1600591"/>
            <a:ext cx="7992888" cy="4666859"/>
          </a:xfrm>
        </p:spPr>
        <p:txBody>
          <a:bodyPr>
            <a:noAutofit/>
          </a:bodyPr>
          <a:lstStyle/>
          <a:p>
            <a:pPr marL="182563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 строке 11 в графах 1, 2 и 5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при осуществлении оптовой и розничной торговли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(группы 451, 453, 454 (кроме подкласса 45403), разделы 46 и 47)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ОКРБ 005-2011 отражаются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540000" indent="-1800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валовой доход; </a:t>
            </a:r>
          </a:p>
          <a:p>
            <a:pPr marL="540000" indent="-1800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стоимость оказанных услуг в размере вознаграждения при осуществлении сделки в интересах другого лица, в том числе на основании договоров поручения, комиссии. </a:t>
            </a:r>
          </a:p>
          <a:p>
            <a:pPr marL="182563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Валовой доход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исчисляется как разница между продажной и покупной стоимостью отгруженных товаров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вычетом налогов и сборов, исчисляемых из выручки, вывозных таможенных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пошлин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82563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(абзац </a:t>
            </a:r>
            <a:r>
              <a:rPr lang="ru-RU" sz="1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 ч.1 </a:t>
            </a:r>
            <a:r>
              <a:rPr lang="ru-RU" sz="14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п.34 </a:t>
            </a:r>
            <a:r>
              <a:rPr lang="ru-RU" sz="1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Указаний </a:t>
            </a:r>
            <a:r>
              <a:rPr lang="ru-RU" sz="14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редакции постановления Белстата от 04.11.2022 № </a:t>
            </a:r>
            <a:r>
              <a:rPr lang="ru-RU" sz="14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119).</a:t>
            </a:r>
            <a:endParaRPr lang="ru-RU" sz="1400" i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182563" lvl="2" indent="0" algn="just"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SzPct val="80000"/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Организация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осуществляющая оптовую торговлю отходами, являющимися вторичными материальными ресурсами, отражает валовой доход, включая компенсацию, выплачиваемую государственным учреждением «Оператор вторичных материальных ресурсов» </a:t>
            </a:r>
          </a:p>
          <a:p>
            <a:pPr marL="0" indent="180000" algn="just">
              <a:spcBef>
                <a:spcPts val="0"/>
              </a:spcBef>
              <a:buClr>
                <a:schemeClr val="tx2"/>
              </a:buClr>
              <a:buSzPct val="80000"/>
              <a:buNone/>
            </a:pPr>
            <a:r>
              <a:rPr lang="ru-RU" sz="1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(ч.2 п.34 Указаний в редакции постановления Белстата от 04.11.2022 № 119</a:t>
            </a:r>
            <a:r>
              <a:rPr lang="ru-RU" sz="14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1400" i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182563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1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6087" y="548680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секция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G </a:t>
            </a:r>
            <a:endParaRPr lang="ru-RU" sz="2400" b="1" dirty="0" smtClean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43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563002" y="1556792"/>
            <a:ext cx="8215066" cy="388843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Организация, являющаяся собственником сырья, материалов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(приобретенных или собственного производства),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переданных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переработку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другим юридическим лицам или индивидуальным предпринимателям,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отражает валовой доход по реализованным без дополнительной обработки товарам,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произведенным на давальческих условиях,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без стоимости сырья, материалов и оплаты услуг по их переработке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60000" lvl="2" indent="-180000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другим юридическим лицам </a:t>
            </a:r>
            <a:r>
              <a:rPr lang="ru-RU" sz="1800" b="1" spc="-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индивидуальным</a:t>
            </a:r>
            <a:br>
              <a:rPr lang="ru-RU" sz="1800" b="1" spc="-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spc="-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предпринимателям </a:t>
            </a:r>
            <a:r>
              <a:rPr lang="ru-RU" sz="1800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800" spc="-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800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соответствующим </a:t>
            </a:r>
            <a:r>
              <a:rPr lang="ru-RU" sz="1800" spc="-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подклассам </a:t>
            </a:r>
            <a:r>
              <a:rPr lang="ru-RU" sz="1800" b="1" spc="-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раздела 46 </a:t>
            </a:r>
            <a:br>
              <a:rPr lang="ru-RU" sz="1800" b="1" spc="-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spc="-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ОКРБ 005-2011; </a:t>
            </a:r>
            <a:endParaRPr lang="ru-RU" sz="1800" spc="-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60000" lvl="2" indent="-180000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физическим лицам (кроме индивидуальных предпринимателей)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 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 соответствующим подклассам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раздела 47 </a:t>
            </a:r>
            <a:r>
              <a:rPr lang="ru-RU" sz="1800" spc="-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ОКРБ 005-2011. 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ru-RU" sz="1800" i="1" dirty="0" smtClean="0">
              <a:solidFill>
                <a:srgbClr val="C00000"/>
              </a:solidFill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44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3399" y="692696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секция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G</a:t>
            </a:r>
            <a:endParaRPr lang="ru-RU" sz="14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61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971600" y="1628800"/>
            <a:ext cx="7056784" cy="4218334"/>
          </a:xfrm>
        </p:spPr>
        <p:txBody>
          <a:bodyPr>
            <a:normAutofit/>
          </a:bodyPr>
          <a:lstStyle/>
          <a:p>
            <a:pPr marL="0" lvl="2" indent="0" algn="just">
              <a:spcBef>
                <a:spcPts val="2400"/>
              </a:spcBef>
              <a:buClr>
                <a:schemeClr val="accent3"/>
              </a:buClr>
              <a:buNone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Организация,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осуществляющая торговлю и реализующая другим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юридическим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физическим лицам </a:t>
            </a:r>
            <a:b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через свои торговые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объекты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товары несобственного производства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отражает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валовой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доход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соответствующим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подклассам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раздела 47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ОКРБ 005-2011.  </a:t>
            </a:r>
          </a:p>
          <a:p>
            <a:pPr marL="0" lvl="2" indent="0" algn="just">
              <a:spcBef>
                <a:spcPts val="3600"/>
              </a:spcBef>
              <a:buClr>
                <a:schemeClr val="accent3"/>
              </a:buClr>
              <a:buNone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Организация,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являющаяся производителем продукции, реализующая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другим юридическим или физическим лицам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свои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торговые объекты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продукцию собственного производства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отражает </a:t>
            </a: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торговую наценку,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включаемую в цену реализации собственной продукции, по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соответствующим подклассам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раздела 47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ОКРБ 005-2011. </a:t>
            </a: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45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3399" y="692696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секция </a:t>
            </a:r>
            <a:r>
              <a:rPr lang="en-US" sz="2400" b="1" dirty="0">
                <a:solidFill>
                  <a:srgbClr val="009900"/>
                </a:solidFill>
                <a:latin typeface="Arial" charset="0"/>
              </a:rPr>
              <a:t>G</a:t>
            </a:r>
            <a:endParaRPr lang="ru-RU" sz="14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2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42900" y="6267450"/>
            <a:ext cx="162877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13" name="Содержимое 10"/>
          <p:cNvSpPr>
            <a:spLocks noGrp="1"/>
          </p:cNvSpPr>
          <p:nvPr>
            <p:ph idx="1"/>
          </p:nvPr>
        </p:nvSpPr>
        <p:spPr>
          <a:xfrm>
            <a:off x="755575" y="1124744"/>
            <a:ext cx="7776865" cy="4248472"/>
          </a:xfrm>
        </p:spPr>
        <p:txBody>
          <a:bodyPr>
            <a:normAutofit/>
          </a:bodyPr>
          <a:lstStyle/>
          <a:p>
            <a:pPr marL="140544" lvl="2" indent="0" algn="just">
              <a:spcBef>
                <a:spcPts val="600"/>
              </a:spcBef>
              <a:buSzPct val="80000"/>
              <a:buNone/>
              <a:tabLst>
                <a:tab pos="179388" algn="l"/>
              </a:tabLst>
            </a:pP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40544" lvl="2" indent="0" algn="just">
              <a:spcBef>
                <a:spcPts val="600"/>
              </a:spcBef>
              <a:buSzPct val="80000"/>
              <a:buNone/>
              <a:tabLst>
                <a:tab pos="179388" algn="l"/>
              </a:tabLst>
            </a:pP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40544" lvl="2" indent="0" algn="just">
              <a:lnSpc>
                <a:spcPts val="2300"/>
              </a:lnSpc>
              <a:spcBef>
                <a:spcPts val="0"/>
              </a:spcBef>
              <a:buSzPct val="80000"/>
              <a:buNone/>
              <a:tabLst>
                <a:tab pos="179388" algn="l"/>
              </a:tabLst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Организация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осуществляющая розничную торговлю и реализующая другим юридическим или физическим лицам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через свои торговые объекты продукцию, изготовленную в заготовочных объектах (цехах), созданных при торговых объектах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(например, кондитерские, хлебобулочные, кулинарные и тому подобные изделия и полуфабрикаты), отражает </a:t>
            </a:r>
            <a:r>
              <a:rPr lang="ru-RU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стоимость реализованной продукции собственного производства в отпускных ценах,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включая торговую наценку,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соответствующим подклассам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раздела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47.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140544" lvl="2" indent="0" algn="just">
              <a:spcBef>
                <a:spcPts val="600"/>
              </a:spcBef>
              <a:buSzPct val="80000"/>
              <a:buNone/>
              <a:tabLst>
                <a:tab pos="179388" algn="l"/>
              </a:tabLst>
            </a:pPr>
            <a:endParaRPr lang="ru-RU" sz="16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80794" y="548680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секция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G </a:t>
            </a:r>
            <a:endParaRPr lang="ru-RU" sz="2400" b="1" dirty="0" smtClean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46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98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42900" y="6267450"/>
            <a:ext cx="162877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580794" y="1412776"/>
            <a:ext cx="8267699" cy="4752528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При осуществлении деятельности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грузового автомобильного транспорта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подкласс</a:t>
            </a: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49410 </a:t>
            </a:r>
            <a:r>
              <a:rPr lang="ru-RU" sz="1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ОКРБ 005-2011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отражается стоимость оказанных услуг: </a:t>
            </a:r>
          </a:p>
          <a:p>
            <a:pPr marL="360000" lvl="2" indent="-180000" algn="just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b="1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перевозке грузов</a:t>
            </a:r>
            <a:r>
              <a:rPr lang="ru-RU" sz="1600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выполненных на коммерческой основе для других юридических или физических лиц автомобильным грузовым транспортным средством, </a:t>
            </a:r>
            <a:r>
              <a:rPr lang="ru-RU" sz="1600" spc="-5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состоящим на балансе (в том числе переданным по договору аренды транспортного средства с экипажем), принятым по договору аренды транспортного средства без экипажа или приобретенным по договору лизинга, </a:t>
            </a:r>
            <a:r>
              <a:rPr lang="ru-RU" sz="1600" spc="-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основании договора об автомобильной перевозке груза или на иных законных основаниях</a:t>
            </a:r>
            <a:r>
              <a:rPr lang="ru-RU" sz="1600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marL="360000" lvl="2" indent="-180000" algn="just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b="1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доставке собственной продукции (товаров) </a:t>
            </a:r>
            <a:r>
              <a:rPr lang="ru-RU" sz="1600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 покупателя (другого юридического или физического лица) в случае, </a:t>
            </a:r>
            <a:r>
              <a:rPr lang="ru-RU" sz="1600" spc="-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если заключается иной договор, в котором </a:t>
            </a:r>
            <a:r>
              <a:rPr lang="ru-RU" sz="1600" b="1" spc="-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стоимость доставки выделена отдельно </a:t>
            </a:r>
            <a:r>
              <a:rPr lang="ru-RU" sz="1600" spc="-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 не включена в отпускную цену реализуемой продукции (товаров);</a:t>
            </a:r>
          </a:p>
          <a:p>
            <a:pPr marL="360000" lvl="2" indent="-180000" algn="just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b="1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перевозке грузов</a:t>
            </a:r>
            <a:r>
              <a:rPr lang="ru-RU" sz="1600" spc="-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выполненных за вознаграждение для других юридических или физических лиц </a:t>
            </a:r>
            <a:r>
              <a:rPr lang="ru-RU" sz="1600" spc="-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разовым заказам на автомобильную перевозку грузов, в том числе по заявлениям (заявкам) своих работников.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B6ACA5-BFD0-4C85-B8D4-BE623CABE16B}" type="slidenum">
              <a:rPr lang="ru-RU" smtClean="0"/>
              <a:pPr>
                <a:defRPr/>
              </a:pPr>
              <a:t>47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80794" y="548680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.</a:t>
            </a:r>
            <a:r>
              <a:rPr lang="ru-RU" sz="2400" b="1" dirty="0">
                <a:solidFill>
                  <a:srgbClr val="009900"/>
                </a:solidFill>
                <a:latin typeface="Arial" charset="0"/>
              </a:rPr>
              <a:t> Нюансы,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секция Н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 </a:t>
            </a:r>
            <a:endParaRPr lang="ru-RU" sz="2400" b="1" dirty="0" smtClean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47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93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67544" y="692696"/>
            <a:ext cx="7992888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II</a:t>
            </a:r>
            <a:r>
              <a:rPr lang="ru-RU" sz="2400" b="1" dirty="0" smtClean="0">
                <a:solidFill>
                  <a:schemeClr val="tx2"/>
                </a:solidFill>
                <a:latin typeface="Arial" charset="0"/>
              </a:rPr>
              <a:t> «Отдельные сведения о деятельности организации по производству промышленной продукции (работ, услуг)».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Таблица 2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 </a:t>
            </a:r>
            <a:endParaRPr lang="ru-RU" sz="2400" b="1" dirty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3" name="Содержимое 10"/>
          <p:cNvSpPr>
            <a:spLocks noGrp="1"/>
          </p:cNvSpPr>
          <p:nvPr>
            <p:ph idx="1"/>
          </p:nvPr>
        </p:nvSpPr>
        <p:spPr>
          <a:xfrm>
            <a:off x="467544" y="3429000"/>
            <a:ext cx="8208912" cy="2808312"/>
          </a:xfrm>
        </p:spPr>
        <p:txBody>
          <a:bodyPr>
            <a:normAutofit/>
          </a:bodyPr>
          <a:lstStyle/>
          <a:p>
            <a:pPr marL="285750" lvl="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раздел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заполняют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организации,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осуществляющие деятельность в области промышленности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(разделы с 05 по 39 ОКРБ 005-2011);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организация, в структуру которой входят подразделения, 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не имеющие отдельного баланса и расположенные на другой территории, раздел II заполняет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только в отчете</a:t>
            </a:r>
            <a:r>
              <a:rPr lang="en-US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организации в целом;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единица измерения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: данные заполняются в тысячах рублей в целых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числах. </a:t>
            </a:r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48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57375"/>
            <a:ext cx="7992888" cy="125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21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49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6087" y="548680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II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 </a:t>
            </a:r>
            <a:endParaRPr lang="ru-RU" sz="2400" b="1" dirty="0" smtClean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8" name="Содержимое 10"/>
          <p:cNvSpPr txBox="1">
            <a:spLocks/>
          </p:cNvSpPr>
          <p:nvPr/>
        </p:nvSpPr>
        <p:spPr>
          <a:xfrm>
            <a:off x="467544" y="1124744"/>
            <a:ext cx="8352928" cy="5472608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объем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отгруженной промышленной продукции (работ, услуг) собственного производства </a:t>
            </a: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отражается в фактических отпускных ценах за вычетом налогов и сборов, исчисляемых из выручки,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включая средства, полученные из бюджета в связи с государственным регулированием цен и тарифов, на покрытие убытков, на возмещение затрат 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производство;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стоимость транспортировки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отгруженной промышленной продукции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от станции отправления до станции назначения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исключается из </a:t>
            </a: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отгруженной промышленной продукции (работ, услуг</a:t>
            </a:r>
            <a:r>
              <a:rPr lang="ru-RU" sz="1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кроме случаев, когда доставка осуществляется собственными силами организации и при этом стоимость доставки не формируется индивидуально под каждый договор и не выделена в договоре отдельно;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если на продукцию применяются только цены, сформированные на условиях франко-склад изготовителя, то объем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отгруженной промышленной продукции (работ, услуг)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отражается по этим ценам;</a:t>
            </a: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промышленная продукция собственного производства, </a:t>
            </a:r>
            <a:r>
              <a:rPr lang="ru-RU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реализованная другим юридическим или физическим лицам через свои торговые объекты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включается в объем отгруженной промышленной продукции (работ, услуг)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ценам реализации за вычетом налогов и сборов, исчисляемых из выручки, торговой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наценки. 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7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7943848" cy="107157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Основной инструментарий </a:t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при заполнении формы 4-у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132856"/>
            <a:ext cx="7416824" cy="359014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ru-RU" sz="1900" b="1" dirty="0" smtClean="0">
              <a:latin typeface="Tahoma" pitchFamily="34" charset="0"/>
              <a:cs typeface="Tahoma" pitchFamily="34" charset="0"/>
            </a:endParaRPr>
          </a:p>
          <a:p>
            <a:pPr indent="-180000"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Инструкция о порядке представления первичных статистических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данных № 100</a:t>
            </a:r>
          </a:p>
          <a:p>
            <a:pPr indent="-180000"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Указания по </a:t>
            </a:r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заполнению формы государственной статистической отчетности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4-у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Отчет о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видах экономической деятельности организации» </a:t>
            </a:r>
            <a:b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ru-RU" sz="18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6416" y="6381328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14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50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6087" y="548680"/>
            <a:ext cx="83439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II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</a:rPr>
              <a:t> </a:t>
            </a:r>
            <a:endParaRPr lang="ru-RU" sz="2400" b="1" dirty="0" smtClean="0">
              <a:solidFill>
                <a:srgbClr val="009900"/>
              </a:solidFill>
              <a:latin typeface="Arial" charset="0"/>
            </a:endParaRPr>
          </a:p>
          <a:p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изменения начиная с отчета за январь-март 2023 г.</a:t>
            </a:r>
            <a:endParaRPr lang="ru-RU" sz="1400" dirty="0">
              <a:solidFill>
                <a:srgbClr val="009900"/>
              </a:solidFill>
            </a:endParaRPr>
          </a:p>
        </p:txBody>
      </p:sp>
      <p:graphicFrame>
        <p:nvGraphicFramePr>
          <p:cNvPr id="6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567303"/>
              </p:ext>
            </p:extLst>
          </p:nvPr>
        </p:nvGraphicFramePr>
        <p:xfrm>
          <a:off x="685853" y="3140968"/>
          <a:ext cx="8185152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5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92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3211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январь-декабрь 2022 года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январь-март 2023 года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5636">
                <a:tc>
                  <a:txBody>
                    <a:bodyPr/>
                    <a:lstStyle/>
                    <a:p>
                      <a:pPr indent="180000" algn="just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Стоимость промышленной продукции, соответствующей требованиям действующих стандартов и утвержденным техническим условиям, отгруженной в предыдущих периодах отчетного года и возвращенной в отчетном периоде, исключается из объема отгруженной промышленной продукции (работ, услуг) за отчетный период.</a:t>
                      </a:r>
                    </a:p>
                    <a:p>
                      <a:pPr marL="0" indent="0" algn="just">
                        <a:spcBef>
                          <a:spcPts val="600"/>
                        </a:spcBef>
                        <a:buFont typeface="Arial" pitchFamily="34" charset="0"/>
                        <a:buNone/>
                      </a:pPr>
                      <a:r>
                        <a:rPr lang="ru-RU" sz="1100" b="0" i="1" kern="1200" dirty="0" smtClean="0"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(часть 17 пункта 48 Указаний)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000" algn="just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Стоимость промышленной продукции, соответствующей требованиям действующих стандартов и утвержденным техническим условиям, </a:t>
                      </a:r>
                      <a:r>
                        <a:rPr kumimoji="0" lang="ru-RU" sz="11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также стоимость бракованной промышленной продукции, не подлежащей восстановлению, </a:t>
                      </a: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отгруженной в предыдущих периодах отчетного года и возвращенной в отчетном периоде, исключается из объема отгруженной промышленной продукции (работ, услуг) за отчетный период.</a:t>
                      </a:r>
                    </a:p>
                    <a:p>
                      <a:pPr marL="0" indent="0" algn="just">
                        <a:spcBef>
                          <a:spcPts val="600"/>
                        </a:spcBef>
                        <a:buFont typeface="Arial" pitchFamily="34" charset="0"/>
                        <a:buNone/>
                      </a:pPr>
                      <a:r>
                        <a:rPr lang="ru-RU" sz="1100" b="0" i="1" kern="1200" dirty="0" smtClean="0"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(часть 17 пункта 48 Указаний в редакции постановления Белстата  от </a:t>
                      </a:r>
                      <a:r>
                        <a:rPr lang="ru-RU" sz="1100" b="0" i="1" kern="1200" dirty="0" smtClean="0"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04.11.2022 </a:t>
                      </a:r>
                      <a:r>
                        <a:rPr lang="ru-RU" sz="1100" b="0" i="1" kern="1200" dirty="0" smtClean="0"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№119)</a:t>
                      </a:r>
                      <a:endParaRPr lang="ru-RU" sz="1100" b="1" kern="1200" dirty="0" smtClean="0">
                        <a:solidFill>
                          <a:srgbClr val="000099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Содержимое 10"/>
          <p:cNvSpPr txBox="1">
            <a:spLocks/>
          </p:cNvSpPr>
          <p:nvPr/>
        </p:nvSpPr>
        <p:spPr>
          <a:xfrm>
            <a:off x="633581" y="1700808"/>
            <a:ext cx="8208912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800"/>
              </a:spcBef>
              <a:buClr>
                <a:schemeClr val="tx2"/>
              </a:buClr>
              <a:buSzPct val="80000"/>
              <a:buNone/>
            </a:pPr>
            <a:r>
              <a:rPr lang="ru-RU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Методология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заполнения раздела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дополнена разъяснением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о порядке исключения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из объема отгруженной продукции (работ, услуг)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возвращенной бракованной продукции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не подлежащей восстановлению</a:t>
            </a:r>
          </a:p>
          <a:p>
            <a:pPr>
              <a:buFont typeface="Georgia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4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51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692696"/>
            <a:ext cx="7992888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III</a:t>
            </a:r>
            <a:r>
              <a:rPr lang="ru-RU" sz="2400" b="1" dirty="0" smtClean="0">
                <a:solidFill>
                  <a:schemeClr val="tx2"/>
                </a:solidFill>
                <a:latin typeface="Arial" charset="0"/>
              </a:rPr>
              <a:t> «Отдельные сведения о деятельности организации в области инноваций, научных исследований и разработок».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 </a:t>
            </a:r>
          </a:p>
          <a:p>
            <a:pPr>
              <a:lnSpc>
                <a:spcPts val="2500"/>
              </a:lnSpc>
              <a:spcBef>
                <a:spcPts val="1200"/>
              </a:spcBef>
            </a:pPr>
            <a:r>
              <a:rPr lang="ru-RU" sz="2000" b="1" dirty="0" smtClean="0">
                <a:solidFill>
                  <a:srgbClr val="009900"/>
                </a:solidFill>
                <a:latin typeface="Arial" charset="0"/>
              </a:rPr>
              <a:t>Таблица 3</a:t>
            </a: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rgbClr val="009900"/>
                </a:solidFill>
                <a:latin typeface="Arial" charset="0"/>
              </a:rPr>
              <a:t>«Затраты на инновации»</a:t>
            </a:r>
            <a:endParaRPr lang="ru-RU" sz="2000" b="1" dirty="0">
              <a:solidFill>
                <a:srgbClr val="009900"/>
              </a:solidFill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2265286"/>
            <a:ext cx="7992888" cy="576064"/>
          </a:xfrm>
          <a:prstGeom prst="rect">
            <a:avLst/>
          </a:prstGeom>
        </p:spPr>
      </p:pic>
      <p:sp>
        <p:nvSpPr>
          <p:cNvPr id="8" name="Содержимое 10"/>
          <p:cNvSpPr txBox="1">
            <a:spLocks/>
          </p:cNvSpPr>
          <p:nvPr/>
        </p:nvSpPr>
        <p:spPr>
          <a:xfrm>
            <a:off x="683568" y="3068960"/>
            <a:ext cx="8064896" cy="3312368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800"/>
              </a:spcBef>
              <a:buClr>
                <a:schemeClr val="tx2"/>
              </a:buClr>
              <a:buSzPct val="80000"/>
              <a:buNone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Таблица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3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заполняется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если:</a:t>
            </a:r>
          </a:p>
          <a:p>
            <a:pPr marL="285750" lvl="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основным видом экономической деятельности организации является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деятельность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в области горнодобывающей промышленности, обрабатывающей промышленности, деятельность по снабжению электроэнергией, газом, паром, горячей водой и кондиционированным воздухом, водоснабжение; сбор, обработка и удаление отходов, деятельность по ликвидации загрязнений (</a:t>
            </a:r>
            <a:r>
              <a:rPr lang="ru-RU" sz="1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разделы с 05 по 39 ОКРБ 005-2011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);</a:t>
            </a:r>
          </a:p>
          <a:p>
            <a:pPr marL="285750" lvl="0" indent="-285750" algn="just"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организация</a:t>
            </a:r>
            <a:r>
              <a:rPr lang="ru-RU" sz="1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в отчетном периоде осуществляла затраты на продуктовые инновации и (или) инновации бизнес-процесса </a:t>
            </a:r>
            <a:r>
              <a:rPr lang="ru-RU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0" algn="just">
              <a:spcBef>
                <a:spcPts val="1800"/>
              </a:spcBef>
              <a:buClr>
                <a:schemeClr val="tx2"/>
              </a:buClr>
              <a:buSzPct val="80000"/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Организация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в структуру которой входят подразделения, не имеющие отдельного баланса и расположенные на другой территории, 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таблицу 3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заполняет 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только в отчете по организации в </a:t>
            </a:r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целом.</a:t>
            </a:r>
          </a:p>
        </p:txBody>
      </p:sp>
    </p:spTree>
    <p:extLst>
      <p:ext uri="{BB962C8B-B14F-4D97-AF65-F5344CB8AC3E}">
        <p14:creationId xmlns:p14="http://schemas.microsoft.com/office/powerpoint/2010/main" val="299993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52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692696"/>
            <a:ext cx="7992888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III</a:t>
            </a:r>
            <a:r>
              <a:rPr lang="ru-RU" sz="2400" b="1" dirty="0" smtClean="0">
                <a:solidFill>
                  <a:schemeClr val="tx2"/>
                </a:solidFill>
                <a:latin typeface="Arial" charset="0"/>
              </a:rPr>
              <a:t>.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Таблица 3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 </a:t>
            </a:r>
            <a:endParaRPr lang="ru-RU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Содержимое 10"/>
          <p:cNvSpPr>
            <a:spLocks noGrp="1"/>
          </p:cNvSpPr>
          <p:nvPr>
            <p:ph idx="1"/>
          </p:nvPr>
        </p:nvSpPr>
        <p:spPr>
          <a:xfrm>
            <a:off x="557554" y="1556792"/>
            <a:ext cx="8100900" cy="3842409"/>
          </a:xfrm>
        </p:spPr>
        <p:txBody>
          <a:bodyPr>
            <a:normAutofit/>
          </a:bodyPr>
          <a:lstStyle/>
          <a:p>
            <a:pPr indent="-180000">
              <a:buNone/>
            </a:pPr>
            <a:endParaRPr lang="ru-RU" sz="1800" b="1" dirty="0">
              <a:solidFill>
                <a:srgbClr val="009900"/>
              </a:solidFill>
              <a:latin typeface="Arial" charset="0"/>
            </a:endParaRPr>
          </a:p>
          <a:p>
            <a:pPr marL="285750" lvl="0" indent="-180000" algn="just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по строке 50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необходимо указать код «1», если организация </a:t>
            </a:r>
            <a:br>
              <a:rPr lang="ru-RU" sz="1800" dirty="0">
                <a:latin typeface="Arial" pitchFamily="34" charset="0"/>
                <a:cs typeface="Arial" pitchFamily="34" charset="0"/>
              </a:rPr>
            </a:b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отчетном периоде осуществляла</a:t>
            </a:r>
            <a:r>
              <a:rPr lang="en-US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затраты на инновации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: продуктовые инновации и (или) инновации бизнес-процесса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marL="285750" indent="-1800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таблица 3 заполняется </a:t>
            </a:r>
            <a:r>
              <a:rPr lang="ru-RU" sz="1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нарастающим итогом</a:t>
            </a:r>
            <a:endParaRPr lang="ru-RU" sz="18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72000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1500" i="1" dirty="0">
                <a:latin typeface="Arial" pitchFamily="34" charset="0"/>
                <a:cs typeface="Arial" pitchFamily="34" charset="0"/>
              </a:rPr>
              <a:t>Например, затраты на осуществление инноваций организация осуществляла с апреля по сентябрь отчетного года. В данной ситуации таблицу 3  организация в форме 4-у за январь-март не заполняет, т.к. в январе-марте отчетного года не осуществлялись затраты на инновации. Таблицу 3 организация будет заполнять в форме 4-у за январь-июнь,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500" i="1" dirty="0" smtClean="0">
                <a:latin typeface="Arial" pitchFamily="34" charset="0"/>
                <a:cs typeface="Arial" pitchFamily="34" charset="0"/>
              </a:rPr>
            </a:b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1500" i="1" dirty="0">
                <a:latin typeface="Arial" pitchFamily="34" charset="0"/>
                <a:cs typeface="Arial" pitchFamily="34" charset="0"/>
              </a:rPr>
              <a:t>январь-сентябрь, за январь-декабрь, так как затраты на инновации осуществлялись с апреля отчетного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года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endParaRPr lang="ru-RU" sz="2400" b="1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ru-RU" sz="2000" b="1" dirty="0">
              <a:solidFill>
                <a:srgbClr val="CC6600"/>
              </a:solidFill>
            </a:endParaRPr>
          </a:p>
          <a:p>
            <a:pPr indent="-180000"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09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10"/>
          <p:cNvSpPr>
            <a:spLocks noGrp="1"/>
          </p:cNvSpPr>
          <p:nvPr>
            <p:ph idx="1"/>
          </p:nvPr>
        </p:nvSpPr>
        <p:spPr>
          <a:xfrm>
            <a:off x="670242" y="3645024"/>
            <a:ext cx="7875523" cy="2664296"/>
          </a:xfrm>
        </p:spPr>
        <p:txBody>
          <a:bodyPr>
            <a:normAutofit fontScale="25000" lnSpcReduction="20000"/>
          </a:bodyPr>
          <a:lstStyle/>
          <a:p>
            <a:pPr marL="105750" lvl="0" indent="0" algn="just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80000"/>
              <a:buNone/>
            </a:pPr>
            <a:r>
              <a:rPr lang="ru-RU" sz="6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Заполняет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организация, </a:t>
            </a:r>
            <a:r>
              <a:rPr lang="ru-RU" sz="6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осуществляющая затраты на НИОКТР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, используя различные источники финансирования, вне зависимости принадлежат имущественные права на результаты НИОКТР организации или нет.</a:t>
            </a:r>
          </a:p>
          <a:p>
            <a:pPr marL="105750" indent="0" algn="just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80000"/>
              <a:buNone/>
            </a:pPr>
            <a:r>
              <a:rPr lang="ru-RU" sz="64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строкам 53 и 54 отражаются </a:t>
            </a:r>
            <a:r>
              <a:rPr lang="ru-RU" sz="6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фактически произведенные затраты по незавершенным НИОКТР 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(их этапам), выполненным только собственными силами организации по договорам на выполнение НИОКТР </a:t>
            </a:r>
            <a:r>
              <a:rPr lang="ru-RU" sz="6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без учета стоимости работ, выполненных соисполнителями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 по данным договорам, соответственно на начало отчетного периода и на конец отчетного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периода.</a:t>
            </a:r>
            <a:endParaRPr lang="ru-RU" sz="6400" dirty="0">
              <a:latin typeface="Arial" pitchFamily="34" charset="0"/>
              <a:cs typeface="Arial" pitchFamily="34" charset="0"/>
            </a:endParaRPr>
          </a:p>
          <a:p>
            <a:pPr marL="105750" lvl="0" indent="0" algn="just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80000"/>
              <a:buNone/>
            </a:pP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Организация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, в структуру которой входят подразделения, не имеющие отдельного баланса и расположенные на другой территории, таблицу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заполняет </a:t>
            </a:r>
            <a:r>
              <a:rPr lang="ru-RU" sz="6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только в отчете по организации в целом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53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692696"/>
            <a:ext cx="828092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III</a:t>
            </a:r>
            <a:r>
              <a:rPr lang="ru-RU" sz="2400" b="1" dirty="0" smtClean="0">
                <a:solidFill>
                  <a:schemeClr val="tx2"/>
                </a:solidFill>
                <a:latin typeface="Arial" charset="0"/>
              </a:rPr>
              <a:t> «Отдельные сведения о деятельности организации в области инноваций, научных исследований и разработок».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 </a:t>
            </a:r>
          </a:p>
          <a:p>
            <a:pPr>
              <a:lnSpc>
                <a:spcPts val="2500"/>
              </a:lnSpc>
              <a:spcBef>
                <a:spcPts val="1200"/>
              </a:spcBef>
            </a:pPr>
            <a:r>
              <a:rPr lang="ru-RU" sz="2000" b="1" dirty="0" smtClean="0">
                <a:solidFill>
                  <a:srgbClr val="009900"/>
                </a:solidFill>
                <a:latin typeface="Arial" charset="0"/>
              </a:rPr>
              <a:t>Таблица 4</a:t>
            </a: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000" b="1" dirty="0">
                <a:solidFill>
                  <a:srgbClr val="009900"/>
                </a:solidFill>
                <a:latin typeface="Arial" charset="0"/>
              </a:rPr>
              <a:t>«Затраты на научные исследования и разработки»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20888"/>
            <a:ext cx="7704856" cy="86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0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10"/>
          <p:cNvSpPr>
            <a:spLocks noGrp="1"/>
          </p:cNvSpPr>
          <p:nvPr>
            <p:ph idx="1"/>
          </p:nvPr>
        </p:nvSpPr>
        <p:spPr>
          <a:xfrm>
            <a:off x="611560" y="1196752"/>
            <a:ext cx="7875523" cy="4320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000" b="1" i="1" u="sng" dirty="0">
                <a:latin typeface="Arial" pitchFamily="34" charset="0"/>
                <a:cs typeface="Arial" pitchFamily="34" charset="0"/>
              </a:rPr>
              <a:t>Условный </a:t>
            </a: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пример заполнения  формы 4-у  в течении отчетного года :</a:t>
            </a:r>
            <a:endParaRPr lang="ru-RU" sz="2000" i="1" dirty="0" smtClean="0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54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692696"/>
            <a:ext cx="8280920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Раздел 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III</a:t>
            </a:r>
            <a:r>
              <a:rPr lang="ru-RU" sz="2400" b="1" dirty="0" smtClean="0">
                <a:solidFill>
                  <a:schemeClr val="tx2"/>
                </a:solidFill>
                <a:latin typeface="Arial" charset="0"/>
              </a:rPr>
              <a:t>. </a:t>
            </a:r>
            <a:r>
              <a:rPr lang="ru-RU" sz="2400" b="1" dirty="0" smtClean="0">
                <a:solidFill>
                  <a:srgbClr val="009900"/>
                </a:solidFill>
                <a:latin typeface="Arial" charset="0"/>
              </a:rPr>
              <a:t>Таблица 4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 </a:t>
            </a:r>
            <a:endParaRPr lang="ru-RU" sz="2400" b="1" dirty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700808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Организация в ноябре прошлого года приступила к выполнению работ согласно договору на выполнение НИОКТР. На начало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отчетного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года (на 1 января) работы по НИОКТР </a:t>
            </a:r>
            <a:br>
              <a:rPr lang="ru-RU" sz="1200" i="1" dirty="0" smtClean="0">
                <a:latin typeface="Arial" pitchFamily="34" charset="0"/>
                <a:cs typeface="Arial" pitchFamily="34" charset="0"/>
              </a:rPr>
            </a:b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завершены и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затраты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по незавершенным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НИОКТР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составили 100 тыс. руб. </a:t>
            </a:r>
          </a:p>
          <a:p>
            <a:pPr algn="just"/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конец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отчетного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периода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за январь-март  работы по  НИОКТР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не завершены и затраты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незавершенным НИОКТР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составили 170 тыс. руб.</a:t>
            </a:r>
          </a:p>
          <a:p>
            <a:pPr algn="just"/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конец отчетного периода за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январь-июнь работы по 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НИОКТР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также не завершились и составили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200 тыс. руб.</a:t>
            </a:r>
          </a:p>
          <a:p>
            <a:pPr algn="just"/>
            <a:r>
              <a:rPr lang="ru-RU" sz="1200" i="1" dirty="0">
                <a:latin typeface="Arial" pitchFamily="34" charset="0"/>
                <a:cs typeface="Arial" pitchFamily="34" charset="0"/>
              </a:rPr>
              <a:t>В августе отчетного года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работы по НИОКТР  согласно  договору завершились.   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200" i="1" dirty="0">
                <a:latin typeface="Arial" pitchFamily="34" charset="0"/>
                <a:cs typeface="Arial" pitchFamily="34" charset="0"/>
              </a:rPr>
              <a:t>В декабре отчетного года организация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заключила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новый договор на выполнение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НИОКТР и затраты по незавершенным работам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по НИОКТР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на конец отчетного периода  за январь-декабрь  (на 1 января) составили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50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тыс. руб.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200" i="1" dirty="0">
                <a:latin typeface="Arial" pitchFamily="34" charset="0"/>
                <a:cs typeface="Arial" pitchFamily="34" charset="0"/>
              </a:rPr>
              <a:t>При заполнении формы 4-у организация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отразит: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08873"/>
              </p:ext>
            </p:extLst>
          </p:nvPr>
        </p:nvGraphicFramePr>
        <p:xfrm>
          <a:off x="1043609" y="4221087"/>
          <a:ext cx="7128791" cy="1775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02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46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54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07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350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84946">
                <a:tc>
                  <a:txBody>
                    <a:bodyPr/>
                    <a:lstStyle/>
                    <a:p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Arial" pitchFamily="34" charset="0"/>
                          <a:cs typeface="Arial" pitchFamily="34" charset="0"/>
                        </a:rPr>
                        <a:t>За январь-март отчетного года</a:t>
                      </a:r>
                      <a:endParaRPr lang="ru-RU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Arial" pitchFamily="34" charset="0"/>
                          <a:cs typeface="Arial" pitchFamily="34" charset="0"/>
                        </a:rPr>
                        <a:t>За январь-июнь отчетного года</a:t>
                      </a:r>
                      <a:endParaRPr lang="ru-RU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Arial" pitchFamily="34" charset="0"/>
                          <a:cs typeface="Arial" pitchFamily="34" charset="0"/>
                        </a:rPr>
                        <a:t>За январь-сентябрь отчетного года</a:t>
                      </a:r>
                      <a:endParaRPr lang="ru-RU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Arial" pitchFamily="34" charset="0"/>
                          <a:cs typeface="Arial" pitchFamily="34" charset="0"/>
                        </a:rPr>
                        <a:t>За январь-декабрь отчетного года</a:t>
                      </a:r>
                      <a:endParaRPr lang="ru-RU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091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Графа А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Графа Б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Графа 1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Графа 1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Графа 1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Графа 1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946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На начало отчетного периода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Строка 53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4946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На конец отчетного периода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Строка 54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170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97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95536" y="658819"/>
            <a:ext cx="8343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charset="0"/>
              </a:rPr>
              <a:t>Основные типичные </a:t>
            </a:r>
            <a:r>
              <a:rPr lang="ru-RU" sz="2400" b="1" dirty="0" smtClean="0">
                <a:solidFill>
                  <a:schemeClr val="tx2"/>
                </a:solidFill>
                <a:latin typeface="Arial" charset="0"/>
              </a:rPr>
              <a:t>ошибки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 </a:t>
            </a:r>
            <a:endParaRPr lang="ru-RU" sz="2400" b="1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504978"/>
              </p:ext>
            </p:extLst>
          </p:nvPr>
        </p:nvGraphicFramePr>
        <p:xfrm>
          <a:off x="467544" y="1268760"/>
          <a:ext cx="8458200" cy="5018324"/>
        </p:xfrm>
        <a:graphic>
          <a:graphicData uri="http://schemas.openxmlformats.org/drawingml/2006/table">
            <a:tbl>
              <a:tblPr firstCol="1" lastCol="1">
                <a:tableStyleId>{616DA210-FB5B-4158-B5E0-FEB733F419BA}</a:tableStyleId>
              </a:tblPr>
              <a:tblGrid>
                <a:gridCol w="3686176"/>
                <a:gridCol w="4772024"/>
              </a:tblGrid>
              <a:tr h="404999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Ошибка</a:t>
                      </a:r>
                      <a:endParaRPr kumimoji="0" lang="ru-RU" sz="1800" b="1" kern="1200" dirty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Разъяснение</a:t>
                      </a:r>
                      <a:endParaRPr kumimoji="0" lang="ru-RU" sz="1800" b="1" kern="1200" dirty="0">
                        <a:solidFill>
                          <a:srgbClr val="000099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264929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показатель «Объем производства продукции (работ, услуг)» ошибочно  включается НДС.</a:t>
                      </a:r>
                      <a:endParaRPr lang="ru-RU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kern="12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часть 1 пункта 22 Указаний</a:t>
                      </a:r>
                    </a:p>
                    <a:p>
                      <a:r>
                        <a:rPr lang="ru-RU" sz="14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вычетом налогов и сборов, исчисляемых из выручки</a:t>
                      </a:r>
                    </a:p>
                    <a:p>
                      <a:endParaRPr lang="ru-RU" sz="1400" b="0" kern="1200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400" b="0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Это относится ко всем видам экономической деятельности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</a:tr>
              <a:tr h="1031916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графы 1, 2 и 5 при отражении объема промышленного производства ошибочно включается стоимость промышленной продукции с учетом стоимости давальческого сырья. </a:t>
                      </a:r>
                      <a:endParaRPr lang="ru-RU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kern="12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части 32, 33  пункта 30 Указаний 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стоимость давальческого сырья отражается отдельно в графах 3 и 4</a:t>
                      </a:r>
                    </a:p>
                  </a:txBody>
                  <a:tcPr/>
                </a:tc>
              </a:tr>
              <a:tr h="1031916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расчете валового дохода ошибочно не исключается покупная стоимость отгруженных товаров.</a:t>
                      </a:r>
                      <a:endParaRPr lang="ru-RU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kern="12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абзац 2 части 1 пункта 34 Указаний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валовой доход исчисляется как разница между продажной и покупной стоимостью отгруженных товаров</a:t>
                      </a:r>
                    </a:p>
                  </a:txBody>
                  <a:tcPr/>
                </a:tc>
              </a:tr>
              <a:tr h="1031916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видам экономической деятельности, относящимся к торговле ошибочно отражается выручка от реализации продукции, товаров, работ, услуг.</a:t>
                      </a:r>
                      <a:endParaRPr lang="ru-RU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kern="12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абзац 2 части 1 пункта 34, часть 1 пункта 22 Указаний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отражается валовой доход, за вычетом налогов и сборов, исчисляемых из выручки, вывозных таможенных пошлин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65946"/>
            <a:ext cx="762000" cy="365760"/>
          </a:xfrm>
        </p:spPr>
        <p:txBody>
          <a:bodyPr/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55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06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5627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КОНТАКТНАЯ ИНФОРМАЦИЯ!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5724" y="1628800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Дополнительно </a:t>
            </a:r>
            <a:b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ru-RU" b="1" u="sng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по вопросам заполнения формы 4-у</a:t>
            </a:r>
          </a:p>
          <a:p>
            <a:pPr algn="ctr"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Вы можете обратиться в отдел макроэкономической статистики, структурных обследований и статистического регистра  </a:t>
            </a:r>
            <a:b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по телефонам:</a:t>
            </a:r>
          </a:p>
          <a:p>
            <a:pPr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                Заводской район 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-   +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375 17 326 44 42;</a:t>
            </a:r>
          </a:p>
          <a:p>
            <a:pPr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                Ленинский район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-  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375 17 326 44 42;</a:t>
            </a:r>
          </a:p>
          <a:p>
            <a:pPr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                Московский район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-  +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375 17 374 25 89;</a:t>
            </a:r>
          </a:p>
          <a:p>
            <a:pPr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                Октябрьский 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район 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-  +375 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17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374 25 89;</a:t>
            </a:r>
            <a:endParaRPr lang="ru-RU" altLang="ru-RU" b="1" dirty="0">
              <a:solidFill>
                <a:srgbClr val="263248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                Партизанский 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район 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-  +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375 17 337 61 11;</a:t>
            </a:r>
          </a:p>
          <a:p>
            <a:pPr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                Первомайский 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район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375 17 373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97 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45;</a:t>
            </a:r>
          </a:p>
          <a:p>
            <a:pPr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                Советский 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район 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-  +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375 17 326 44 42;</a:t>
            </a:r>
          </a:p>
          <a:p>
            <a:pPr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                </a:t>
            </a:r>
            <a:r>
              <a:rPr lang="ru-RU" altLang="ru-RU" b="1" dirty="0" err="1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Фрунзенский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район 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-  +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375 17 337 61 11;</a:t>
            </a:r>
          </a:p>
          <a:p>
            <a:pPr>
              <a:spcBef>
                <a:spcPct val="0"/>
              </a:spcBef>
              <a:buClr>
                <a:srgbClr val="C7D3E6"/>
              </a:buClr>
              <a:buFont typeface="Symbol" pitchFamily="18" charset="2"/>
              <a:buNone/>
            </a:pP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                      Центральный район</a:t>
            </a:r>
            <a:r>
              <a:rPr lang="en-US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altLang="ru-RU" b="1" dirty="0" smtClean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 +</a:t>
            </a:r>
            <a:r>
              <a:rPr lang="ru-RU" altLang="ru-RU" b="1" dirty="0">
                <a:solidFill>
                  <a:srgbClr val="263248"/>
                </a:solidFill>
                <a:latin typeface="Tahoma" pitchFamily="34" charset="0"/>
                <a:cs typeface="Tahoma" pitchFamily="34" charset="0"/>
              </a:rPr>
              <a:t>375 17 374 93 07. </a:t>
            </a:r>
          </a:p>
        </p:txBody>
      </p:sp>
    </p:spTree>
    <p:extLst>
      <p:ext uri="{BB962C8B-B14F-4D97-AF65-F5344CB8AC3E}">
        <p14:creationId xmlns:p14="http://schemas.microsoft.com/office/powerpoint/2010/main" val="550767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Информационные материалы размещены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496944" cy="237626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на официальном сайте Белстата в сети Интернет </a:t>
            </a:r>
            <a:r>
              <a:rPr lang="ru-RU" sz="1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http</a:t>
            </a:r>
            <a:r>
              <a:rPr lang="en-US" sz="1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://</a:t>
            </a:r>
            <a:r>
              <a:rPr lang="ru-RU" sz="1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www.belstat.gov.by</a:t>
            </a:r>
            <a:r>
              <a:rPr lang="ru-RU" sz="1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800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 навигационная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цепочка: </a:t>
            </a:r>
          </a:p>
          <a:p>
            <a:pPr marL="180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 Главная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страница /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Респондентам</a:t>
            </a:r>
            <a:r>
              <a:rPr lang="ru-RU" sz="1800" dirty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/ </a:t>
            </a:r>
            <a:br>
              <a:rPr lang="ru-RU" sz="1800" dirty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  Государственные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статистические наблюдения / </a:t>
            </a:r>
            <a:br>
              <a:rPr lang="ru-RU" sz="1800" dirty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  Бланки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форм государственной статистической отчетности,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180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указания 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их   заполнению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постановления / </a:t>
            </a:r>
            <a:br>
              <a:rPr lang="ru-RU" sz="1800" dirty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  Централизованные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государственные статистические наблюдения / </a:t>
            </a:r>
          </a:p>
          <a:p>
            <a:pPr marL="180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Структурная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статистика </a:t>
            </a:r>
            <a:r>
              <a:rPr lang="en-US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формы 1-мп (микро), 1-мп, 4-у)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6416" y="6381328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867655" y="4509120"/>
            <a:ext cx="6880809" cy="187220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2628" marR="0" lvl="0" indent="-180000" algn="just" fontAlgn="auto">
              <a:lnSpc>
                <a:spcPct val="100000"/>
              </a:lnSpc>
              <a:buClr>
                <a:schemeClr val="tx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бланк, указания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по заполнению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формы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452628" marR="0" lvl="0" indent="-180000" algn="just" fontAlgn="auto">
              <a:lnSpc>
                <a:spcPct val="100000"/>
              </a:lnSpc>
              <a:buClr>
                <a:schemeClr val="tx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инфографика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452628" marR="0" lvl="0" indent="-180000" fontAlgn="auto">
              <a:lnSpc>
                <a:spcPct val="100000"/>
              </a:lnSpc>
              <a:buClr>
                <a:schemeClr val="tx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материалы в формате 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«Вопрос-ответ»,  «Типичные ошибки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2628" indent="-180000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актуальные изменения по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форме 4-у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452628" marR="0" lvl="0" indent="-180000" fontAlgn="auto">
              <a:lnSpc>
                <a:spcPct val="100000"/>
              </a:lnSpc>
              <a:buClr>
                <a:schemeClr val="tx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контактные телефоны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по которым можно обратиться по вопросам заполнения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формы 4-у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452628" marR="0" lvl="0" indent="-1800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50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6847" y="1772816"/>
            <a:ext cx="7960940" cy="100811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В ОРГАНЫ ГОСУДАРСТВЕННОЙ СТАТИСТИКИ САМОСТОЯТЕЛЬНО ОТЧИТЫВАЮТСЯ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3140968"/>
            <a:ext cx="6408712" cy="1800200"/>
          </a:xfrm>
        </p:spPr>
        <p:txBody>
          <a:bodyPr>
            <a:normAutofit lnSpcReduction="10000"/>
          </a:bodyPr>
          <a:lstStyle/>
          <a:p>
            <a:pPr marL="109728" indent="0">
              <a:lnSpc>
                <a:spcPct val="80000"/>
              </a:lnSpc>
              <a:spcBef>
                <a:spcPct val="55000"/>
              </a:spcBef>
              <a:buSzPct val="145000"/>
              <a:buNone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ю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ридическое лицо</a:t>
            </a:r>
            <a:endParaRPr lang="ru-RU" sz="24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109728" indent="0">
              <a:spcBef>
                <a:spcPts val="0"/>
              </a:spcBef>
              <a:buSzPct val="145000"/>
              <a:buNone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lnSpc>
                <a:spcPct val="80000"/>
              </a:lnSpc>
              <a:spcBef>
                <a:spcPct val="55000"/>
              </a:spcBef>
              <a:buSzPct val="145000"/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обособленное подразделение юридического лица,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имеющее отдельный баланс</a:t>
            </a: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9914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4064891" y="5090864"/>
            <a:ext cx="45720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далее </a:t>
            </a:r>
            <a:r>
              <a:rPr lang="ru-RU" sz="2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– организации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11560" y="980728"/>
            <a:ext cx="7958138" cy="655106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</a:rPr>
            </a:br>
            <a:r>
              <a:rPr lang="ru-RU" sz="11200" b="1" dirty="0" smtClean="0">
                <a:latin typeface="Arial" pitchFamily="34" charset="0"/>
                <a:cs typeface="Arial" pitchFamily="34" charset="0"/>
              </a:rPr>
              <a:t>ПРАВИЛА ПРЕДСТАВЛЕНИЯ ФОРМЫ 4-У</a:t>
            </a:r>
            <a:r>
              <a:rPr lang="ru-RU" sz="1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800" b="1" dirty="0" smtClean="0">
                <a:latin typeface="Arial" pitchFamily="34" charset="0"/>
                <a:cs typeface="Arial" pitchFamily="34" charset="0"/>
              </a:rPr>
            </a:br>
            <a:endParaRPr lang="ru-RU" sz="1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39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Rectangle 13"/>
          <p:cNvSpPr>
            <a:spLocks noGrp="1" noChangeArrowheads="1"/>
          </p:cNvSpPr>
          <p:nvPr>
            <p:ph type="title"/>
          </p:nvPr>
        </p:nvSpPr>
        <p:spPr>
          <a:xfrm>
            <a:off x="515751" y="836712"/>
            <a:ext cx="8400529" cy="12382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ОРГАНИЗАЦИЯ,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В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СТРУКТУРУ КОТОРОЙ ВХОДЯТ ПОДРАЗДЕЛЕНИЯ,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НЕ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ИМЕЮЩИЕ ОТДЕЛЬНОГО БАЛАНСА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708920"/>
            <a:ext cx="7525820" cy="2160240"/>
          </a:xfrm>
        </p:spPr>
        <p:txBody>
          <a:bodyPr>
            <a:normAutofit/>
          </a:bodyPr>
          <a:lstStyle/>
          <a:p>
            <a:pPr marL="215900" indent="0" eaLnBrk="1" hangingPunct="1">
              <a:lnSpc>
                <a:spcPct val="85000"/>
              </a:lnSpc>
              <a:spcBef>
                <a:spcPct val="70000"/>
              </a:spcBef>
              <a:buFont typeface="Wingdings" pitchFamily="2" charset="2"/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представляет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один отчет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включая данные по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этим подразделениям </a:t>
            </a:r>
          </a:p>
          <a:p>
            <a:pPr marL="215900" indent="0" eaLnBrk="1" hangingPunct="1">
              <a:lnSpc>
                <a:spcPct val="85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 строке (графе) «Территория нахождения структурного подразделения» указывает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место нахождения организации</a:t>
            </a:r>
            <a:endParaRPr lang="ru-RU" sz="24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9914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060848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РАСПОЛОЖЕННЫЕ </a:t>
            </a:r>
            <a:r>
              <a:rPr lang="ru-RU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 ОДНОЙ С НЕЙ ТЕРРИТОРИИ</a:t>
            </a: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636800" y="5524768"/>
            <a:ext cx="741147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000099"/>
                </a:solidFill>
                <a:latin typeface="Arial" charset="0"/>
              </a:rPr>
              <a:t>Территория – район области, город областного подчинения, город Минск </a:t>
            </a:r>
            <a:endParaRPr lang="ru-RU" sz="2400" b="1" dirty="0">
              <a:solidFill>
                <a:srgbClr val="0000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7222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процесс 7"/>
          <p:cNvSpPr/>
          <p:nvPr/>
        </p:nvSpPr>
        <p:spPr>
          <a:xfrm>
            <a:off x="500063" y="3448050"/>
            <a:ext cx="2500312" cy="235743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отчет</a:t>
            </a:r>
          </a:p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организации в целом,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включая данные по всем входящим в ее структуру подразделениям, </a:t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имеющим отдельного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баланса, независимо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места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 нахождения</a:t>
            </a:r>
            <a:endParaRPr lang="ru-RU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3214688" y="3448050"/>
            <a:ext cx="2643187" cy="235743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отчет</a:t>
            </a:r>
          </a:p>
          <a:p>
            <a:pPr algn="ctr">
              <a:defRPr/>
            </a:pPr>
            <a:endParaRPr lang="en-US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организации, </a:t>
            </a:r>
            <a:b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включая данные по входящим в ее структуру подразделениям, </a:t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имеющим отдельного баланса и расположенным на одной с ней территории</a:t>
            </a:r>
          </a:p>
          <a:p>
            <a:pPr algn="ctr">
              <a:lnSpc>
                <a:spcPts val="1600"/>
              </a:lnSpc>
              <a:defRPr/>
            </a:pPr>
            <a:endParaRPr lang="en-US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6143625" y="3448050"/>
            <a:ext cx="2571750" cy="235743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отчет и далее</a:t>
            </a:r>
          </a:p>
          <a:p>
            <a:pPr algn="ctr">
              <a:defRPr/>
            </a:pPr>
            <a:endParaRPr lang="ru-RU" sz="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структурным подразделениям</a:t>
            </a:r>
            <a:r>
              <a:rPr 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имеющим отдельного баланса и расположенным на другой территории</a:t>
            </a:r>
          </a:p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1643063" y="3155950"/>
            <a:ext cx="333375" cy="220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Rectangle 13"/>
          <p:cNvSpPr txBox="1">
            <a:spLocks noChangeArrowheads="1"/>
          </p:cNvSpPr>
          <p:nvPr/>
        </p:nvSpPr>
        <p:spPr>
          <a:xfrm>
            <a:off x="588113" y="756698"/>
            <a:ext cx="8448383" cy="12858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ОРГАНИЗАЦИЯ,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В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СТРУКТУРУ КОТОРОЙ ВХОДЯТ ПОДРАЗДЕЛЕНИЯ, </a:t>
            </a:r>
            <a:b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НЕ ИМЕЮЩИЕ ОТДЕЛЬНОГО БАЛАНСА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88113" y="2734153"/>
            <a:ext cx="8143875" cy="396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latin typeface="Times New Roman" pitchFamily="18" charset="0"/>
              </a:rPr>
              <a:t>представляет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несколько отдельных отчетов </a:t>
            </a:r>
            <a:r>
              <a:rPr lang="ru-RU" sz="2000" b="1" dirty="0">
                <a:latin typeface="Times New Roman" pitchFamily="18" charset="0"/>
              </a:rPr>
              <a:t>(как минимум 3 отчета) </a:t>
            </a:r>
            <a:endParaRPr lang="ru-RU" sz="2000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7429500" y="3155950"/>
            <a:ext cx="307975" cy="220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572000" y="3155950"/>
            <a:ext cx="284163" cy="220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9914" y="6309320"/>
            <a:ext cx="762000" cy="365760"/>
          </a:xfrm>
        </p:spPr>
        <p:txBody>
          <a:bodyPr>
            <a:normAutofit/>
          </a:bodyPr>
          <a:lstStyle/>
          <a:p>
            <a:fld id="{C75311C4-F470-47F9-BA8A-D36BBDC0F996}" type="slidenum"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5594" y="2008631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РАСПОЛОЖЕННЫЕ </a:t>
            </a:r>
            <a:r>
              <a:rPr lang="ru-RU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ДРУГОЙ ТЕРРИТОРИИ</a:t>
            </a:r>
            <a:endParaRPr lang="ru-RU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17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5736</TotalTime>
  <Words>3210</Words>
  <Application>Microsoft Office PowerPoint</Application>
  <PresentationFormat>Экран (4:3)</PresentationFormat>
  <Paragraphs>551</Paragraphs>
  <Slides>56</Slides>
  <Notes>41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56</vt:i4>
      </vt:variant>
    </vt:vector>
  </HeadingPairs>
  <TitlesOfParts>
    <vt:vector size="58" baseType="lpstr">
      <vt:lpstr>Поток</vt:lpstr>
      <vt:lpstr>Городская</vt:lpstr>
      <vt:lpstr>Методологические комментарии  по заполнению государственной статистической отчетности по форме 4-у «Отчет о видах экономической деятельности организации»  на 2023 год</vt:lpstr>
      <vt:lpstr>Форма 4-у </vt:lpstr>
      <vt:lpstr>Круг респондентов</vt:lpstr>
      <vt:lpstr>Способ и срок представления формы 4-у</vt:lpstr>
      <vt:lpstr>Основной инструментарий  при заполнении формы 4-у</vt:lpstr>
      <vt:lpstr>Информационные материалы размещены </vt:lpstr>
      <vt:lpstr>В ОРГАНЫ ГОСУДАРСТВЕННОЙ СТАТИСТИКИ САМОСТОЯТЕЛЬНО ОТЧИТЫВАЮТСЯ </vt:lpstr>
      <vt:lpstr>ОРГАНИЗАЦИЯ,  В СТРУКТУРУ КОТОРОЙ ВХОДЯТ ПОДРАЗДЕЛЕНИЯ,  НЕ ИМЕЮЩИЕ ОТДЕЛЬНОГО БАЛАНСА</vt:lpstr>
      <vt:lpstr>Презентация PowerPoint</vt:lpstr>
      <vt:lpstr>Презентация PowerPoint</vt:lpstr>
      <vt:lpstr>Презентация PowerPoint</vt:lpstr>
      <vt:lpstr>УСЛОВНЫЙ ПРИМЕР ЗАПОЛНЕНИЯ ФОРМЫ 4-У</vt:lpstr>
      <vt:lpstr>Презентация PowerPoint</vt:lpstr>
      <vt:lpstr>Презентация PowerPoint</vt:lpstr>
      <vt:lpstr>Презентация PowerPoint</vt:lpstr>
      <vt:lpstr>Бланк формы 4-у</vt:lpstr>
      <vt:lpstr>Презентация PowerPoint</vt:lpstr>
      <vt:lpstr>Указания по заполнению формы 4-у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КОНТАКТНАЯ ИНФОРМАЦИЯ!</vt:lpstr>
    </vt:vector>
  </TitlesOfParts>
  <Company>Белстат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Сплошное государственное статистическре наблюдение по форме 1-мп (микро)</dc:title>
  <dc:creator>Чечет Юлия Владимировна</dc:creator>
  <cp:lastModifiedBy>Бык Павел Александрович</cp:lastModifiedBy>
  <cp:revision>307</cp:revision>
  <cp:lastPrinted>2023-04-06T09:00:20Z</cp:lastPrinted>
  <dcterms:created xsi:type="dcterms:W3CDTF">2016-12-07T06:35:20Z</dcterms:created>
  <dcterms:modified xsi:type="dcterms:W3CDTF">2023-04-13T13:17:50Z</dcterms:modified>
</cp:coreProperties>
</file>